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sldIdLst>
    <p:sldId id="256" r:id="rId2"/>
    <p:sldId id="257" r:id="rId3"/>
    <p:sldId id="258" r:id="rId4"/>
    <p:sldId id="271" r:id="rId5"/>
    <p:sldId id="272" r:id="rId6"/>
    <p:sldId id="273" r:id="rId7"/>
    <p:sldId id="265" r:id="rId8"/>
    <p:sldId id="266" r:id="rId9"/>
    <p:sldId id="274" r:id="rId10"/>
    <p:sldId id="275" r:id="rId11"/>
    <p:sldId id="276" r:id="rId12"/>
    <p:sldId id="277" r:id="rId13"/>
    <p:sldId id="278" r:id="rId14"/>
    <p:sldId id="279" r:id="rId15"/>
    <p:sldId id="260" r:id="rId16"/>
    <p:sldId id="267" r:id="rId17"/>
    <p:sldId id="261" r:id="rId18"/>
    <p:sldId id="269" r:id="rId19"/>
    <p:sldId id="270"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5" d="100"/>
          <a:sy n="85" d="100"/>
        </p:scale>
        <p:origin x="264" y="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5B036-E2C6-401F-9AF0-76A610D455EF}" type="datetimeFigureOut">
              <a:rPr lang="en-US" smtClean="0"/>
              <a:t>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5F41E-8628-4530-8EB8-93E3081DCEC0}" type="slidenum">
              <a:rPr lang="en-US" smtClean="0"/>
              <a:t>‹#›</a:t>
            </a:fld>
            <a:endParaRPr lang="en-US"/>
          </a:p>
        </p:txBody>
      </p:sp>
    </p:spTree>
    <p:extLst>
      <p:ext uri="{BB962C8B-B14F-4D97-AF65-F5344CB8AC3E}">
        <p14:creationId xmlns:p14="http://schemas.microsoft.com/office/powerpoint/2010/main" val="390059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5DD513-C252-45BC-9A4E-3640A510945B}" type="datetime1">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355674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E8E352-C2EE-4240-990B-7465E3237F5A}" type="datetime1">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37466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C74731-BBBA-4773-A7F7-61E6712D248E}" type="datetime1">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36775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36DEB-F1F0-471B-8C1E-0370304C5B9D}" type="datetime1">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617069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BECDEE-49C4-40AA-825C-33A285B5F837}" type="datetime1">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45901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7488C5-BB3F-4F2A-A290-B2F1BED0D39A}" type="datetime1">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327247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9D638-BA18-4B47-82D7-86A75F7C87B8}" type="datetime1">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636524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CE974E-CACC-4E8C-868E-0B097E66F771}" type="datetime1">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176500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62063" y="6041361"/>
            <a:ext cx="911939" cy="365125"/>
          </a:xfrm>
        </p:spPr>
        <p:txBody>
          <a:bodyPr/>
          <a:lstStyle/>
          <a:p>
            <a:fld id="{B9FA7D55-3D67-49FF-874F-47B686DA8F27}" type="datetime1">
              <a:rPr lang="en-US" smtClean="0"/>
              <a:t>2/29/2024</a:t>
            </a:fld>
            <a:endParaRPr lang="en-US"/>
          </a:p>
        </p:txBody>
      </p:sp>
      <p:sp>
        <p:nvSpPr>
          <p:cNvPr id="5" name="Footer Placeholder 4"/>
          <p:cNvSpPr>
            <a:spLocks noGrp="1"/>
          </p:cNvSpPr>
          <p:nvPr>
            <p:ph type="ftr" sz="quarter" idx="11"/>
          </p:nvPr>
        </p:nvSpPr>
        <p:spPr>
          <a:xfrm>
            <a:off x="1370893" y="6041361"/>
            <a:ext cx="6297612" cy="365125"/>
          </a:xfrm>
        </p:spPr>
        <p:txBody>
          <a:bodyPr/>
          <a:lstStyle/>
          <a:p>
            <a:endParaRPr lang="en-US"/>
          </a:p>
        </p:txBody>
      </p:sp>
      <p:sp>
        <p:nvSpPr>
          <p:cNvPr id="6" name="Slide Number Placeholder 5"/>
          <p:cNvSpPr>
            <a:spLocks noGrp="1"/>
          </p:cNvSpPr>
          <p:nvPr>
            <p:ph type="sldNum" sz="quarter" idx="12"/>
          </p:nvPr>
        </p:nvSpPr>
        <p:spPr>
          <a:xfrm>
            <a:off x="677334" y="6041361"/>
            <a:ext cx="683339" cy="365125"/>
          </a:xfrm>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157394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A64CD3-CF8A-4223-9829-A113004C01D6}" type="datetime1">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72471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A041E4-FCA4-407A-829F-AC860CFB0347}" type="datetime1">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4093203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A65AA-222C-43F5-9A87-C916A27EF1F2}" type="datetime1">
              <a:rPr lang="en-US" smtClean="0"/>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1963457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71288B-C322-4259-9C8F-85E2A5B3115C}" type="datetime1">
              <a:rPr lang="en-US" smtClean="0"/>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6126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26A26C-735B-486D-AB62-52BA64B3E7AD}" type="datetime1">
              <a:rPr lang="en-US" smtClean="0"/>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202310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FE0ADC-11E5-47EC-B220-DA5C64565F33}" type="datetime1">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79435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71D8C2-0BA4-4709-BFD1-CF363BAE5F7C}" type="datetime1">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858A7-4E67-4370-B4B5-094CAEAE4D8D}" type="slidenum">
              <a:rPr lang="en-US" smtClean="0"/>
              <a:t>‹#›</a:t>
            </a:fld>
            <a:endParaRPr lang="en-US"/>
          </a:p>
        </p:txBody>
      </p:sp>
    </p:spTree>
    <p:extLst>
      <p:ext uri="{BB962C8B-B14F-4D97-AF65-F5344CB8AC3E}">
        <p14:creationId xmlns:p14="http://schemas.microsoft.com/office/powerpoint/2010/main" val="3824621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FA48C07-0837-44AE-9244-19A11987AC94}" type="datetime1">
              <a:rPr lang="en-US" smtClean="0"/>
              <a:t>2/29/2024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AE858A7-4E67-4370-B4B5-094CAEAE4D8D}" type="slidenum">
              <a:rPr lang="en-US" smtClean="0"/>
              <a:t>‹#›</a:t>
            </a:fld>
            <a:endParaRPr lang="en-US"/>
          </a:p>
        </p:txBody>
      </p:sp>
    </p:spTree>
    <p:extLst>
      <p:ext uri="{BB962C8B-B14F-4D97-AF65-F5344CB8AC3E}">
        <p14:creationId xmlns:p14="http://schemas.microsoft.com/office/powerpoint/2010/main" val="669140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56B5-10C1-8E30-F853-35E75685109C}"/>
              </a:ext>
            </a:extLst>
          </p:cNvPr>
          <p:cNvSpPr>
            <a:spLocks noGrp="1"/>
          </p:cNvSpPr>
          <p:nvPr>
            <p:ph type="ctrTitle"/>
          </p:nvPr>
        </p:nvSpPr>
        <p:spPr/>
        <p:txBody>
          <a:bodyPr/>
          <a:lstStyle/>
          <a:p>
            <a:r>
              <a:rPr lang="en-US" dirty="0"/>
              <a:t>ECEN 5283 Project 2:</a:t>
            </a:r>
            <a:br>
              <a:rPr lang="en-US" dirty="0"/>
            </a:br>
            <a:r>
              <a:rPr lang="en-US" dirty="0"/>
              <a:t>Camera Calibration</a:t>
            </a:r>
          </a:p>
        </p:txBody>
      </p:sp>
      <p:sp>
        <p:nvSpPr>
          <p:cNvPr id="3" name="Subtitle 2">
            <a:extLst>
              <a:ext uri="{FF2B5EF4-FFF2-40B4-BE49-F238E27FC236}">
                <a16:creationId xmlns:a16="http://schemas.microsoft.com/office/drawing/2014/main" id="{83C21312-678F-E599-BA20-6A54BF05F932}"/>
              </a:ext>
            </a:extLst>
          </p:cNvPr>
          <p:cNvSpPr>
            <a:spLocks noGrp="1"/>
          </p:cNvSpPr>
          <p:nvPr>
            <p:ph type="subTitle" idx="1"/>
          </p:nvPr>
        </p:nvSpPr>
        <p:spPr/>
        <p:txBody>
          <a:bodyPr>
            <a:normAutofit lnSpcReduction="10000"/>
          </a:bodyPr>
          <a:lstStyle/>
          <a:p>
            <a:r>
              <a:rPr lang="en-US" dirty="0"/>
              <a:t>Alexander Rose</a:t>
            </a:r>
          </a:p>
          <a:p>
            <a:r>
              <a:rPr lang="en-US" dirty="0"/>
              <a:t>Oklahoma State University </a:t>
            </a:r>
          </a:p>
          <a:p>
            <a:r>
              <a:rPr lang="en-US" dirty="0"/>
              <a:t>3/2/2024</a:t>
            </a:r>
          </a:p>
        </p:txBody>
      </p:sp>
    </p:spTree>
    <p:extLst>
      <p:ext uri="{BB962C8B-B14F-4D97-AF65-F5344CB8AC3E}">
        <p14:creationId xmlns:p14="http://schemas.microsoft.com/office/powerpoint/2010/main" val="2935227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D9D5-4D01-221A-05CA-AA59656D44F6}"/>
              </a:ext>
            </a:extLst>
          </p:cNvPr>
          <p:cNvSpPr>
            <a:spLocks noGrp="1"/>
          </p:cNvSpPr>
          <p:nvPr>
            <p:ph type="title"/>
          </p:nvPr>
        </p:nvSpPr>
        <p:spPr/>
        <p:txBody>
          <a:bodyPr/>
          <a:lstStyle/>
          <a:p>
            <a:r>
              <a:rPr lang="en-US" dirty="0"/>
              <a:t>Observations</a:t>
            </a:r>
          </a:p>
        </p:txBody>
      </p:sp>
      <p:sp>
        <p:nvSpPr>
          <p:cNvPr id="7" name="Content Placeholder 6">
            <a:extLst>
              <a:ext uri="{FF2B5EF4-FFF2-40B4-BE49-F238E27FC236}">
                <a16:creationId xmlns:a16="http://schemas.microsoft.com/office/drawing/2014/main" id="{20001557-FA60-7D85-2BB8-88D7E1C2F492}"/>
              </a:ext>
            </a:extLst>
          </p:cNvPr>
          <p:cNvSpPr>
            <a:spLocks noGrp="1"/>
          </p:cNvSpPr>
          <p:nvPr>
            <p:ph sz="half" idx="1"/>
          </p:nvPr>
        </p:nvSpPr>
        <p:spPr>
          <a:xfrm>
            <a:off x="677334" y="1461945"/>
            <a:ext cx="8762340" cy="4579416"/>
          </a:xfrm>
        </p:spPr>
        <p:txBody>
          <a:bodyPr/>
          <a:lstStyle/>
          <a:p>
            <a:r>
              <a:rPr lang="en-US" dirty="0"/>
              <a:t>Sigma should roughly equal to the filter size but both should be relatively large</a:t>
            </a:r>
          </a:p>
          <a:p>
            <a:r>
              <a:rPr lang="en-US" dirty="0"/>
              <a:t>This is likely since sigma translates to the intensity of the gaussian function; when the sigma is large and the filter small, only very prominent features over a small distance are detected. If a feature is not prominent enough over a short distance, it isn’t detected (see sigma 3, 4, 5 for filter size 3).</a:t>
            </a:r>
          </a:p>
          <a:p>
            <a:pPr lvl="1"/>
            <a:r>
              <a:rPr lang="en-US" dirty="0"/>
              <a:t>For this same reason if sigma is small with a large filter size, small features and noise over a large area are detected when they should not be. This is why some images appear almost completely white.</a:t>
            </a:r>
          </a:p>
          <a:p>
            <a:r>
              <a:rPr lang="en-US" dirty="0"/>
              <a:t>After tweaking more,</a:t>
            </a:r>
            <a:br>
              <a:rPr lang="en-US" dirty="0"/>
            </a:br>
            <a:r>
              <a:rPr lang="en-US" dirty="0"/>
              <a:t>I chose a sigma of 8, </a:t>
            </a:r>
            <a:br>
              <a:rPr lang="en-US" dirty="0"/>
            </a:br>
            <a:r>
              <a:rPr lang="en-US" dirty="0"/>
              <a:t>filter size of 9, shown </a:t>
            </a:r>
            <a:br>
              <a:rPr lang="en-US" dirty="0"/>
            </a:br>
            <a:r>
              <a:rPr lang="en-US" dirty="0"/>
              <a:t>on the right.</a:t>
            </a:r>
          </a:p>
        </p:txBody>
      </p:sp>
      <p:sp>
        <p:nvSpPr>
          <p:cNvPr id="2" name="Slide Number Placeholder 1">
            <a:extLst>
              <a:ext uri="{FF2B5EF4-FFF2-40B4-BE49-F238E27FC236}">
                <a16:creationId xmlns:a16="http://schemas.microsoft.com/office/drawing/2014/main" id="{76E131D6-732B-A6A6-EC27-20DD088AC8B1}"/>
              </a:ext>
            </a:extLst>
          </p:cNvPr>
          <p:cNvSpPr>
            <a:spLocks noGrp="1"/>
          </p:cNvSpPr>
          <p:nvPr>
            <p:ph type="sldNum" sz="quarter" idx="12"/>
          </p:nvPr>
        </p:nvSpPr>
        <p:spPr/>
        <p:txBody>
          <a:bodyPr/>
          <a:lstStyle/>
          <a:p>
            <a:fld id="{FAE858A7-4E67-4370-B4B5-094CAEAE4D8D}" type="slidenum">
              <a:rPr lang="en-US" smtClean="0"/>
              <a:t>10</a:t>
            </a:fld>
            <a:endParaRPr lang="en-US"/>
          </a:p>
        </p:txBody>
      </p:sp>
      <p:pic>
        <p:nvPicPr>
          <p:cNvPr id="11" name="Picture 10" descr="A close-up of a white sphere&#10;&#10;Description automatically generated">
            <a:extLst>
              <a:ext uri="{FF2B5EF4-FFF2-40B4-BE49-F238E27FC236}">
                <a16:creationId xmlns:a16="http://schemas.microsoft.com/office/drawing/2014/main" id="{CE62946C-80D0-6EE1-68B4-67644579E359}"/>
              </a:ext>
            </a:extLst>
          </p:cNvPr>
          <p:cNvPicPr>
            <a:picLocks noChangeAspect="1"/>
          </p:cNvPicPr>
          <p:nvPr/>
        </p:nvPicPr>
        <p:blipFill rotWithShape="1">
          <a:blip r:embed="rId2">
            <a:extLst>
              <a:ext uri="{28A0092B-C50C-407E-A947-70E740481C1C}">
                <a14:useLocalDpi xmlns:a14="http://schemas.microsoft.com/office/drawing/2010/main" val="0"/>
              </a:ext>
            </a:extLst>
          </a:blip>
          <a:srcRect l="7558" t="5787" r="7903" b="15740"/>
          <a:stretch/>
        </p:blipFill>
        <p:spPr>
          <a:xfrm>
            <a:off x="3717829" y="3960520"/>
            <a:ext cx="6899065" cy="2687673"/>
          </a:xfrm>
          <a:prstGeom prst="rect">
            <a:avLst/>
          </a:prstGeom>
        </p:spPr>
      </p:pic>
    </p:spTree>
    <p:extLst>
      <p:ext uri="{BB962C8B-B14F-4D97-AF65-F5344CB8AC3E}">
        <p14:creationId xmlns:p14="http://schemas.microsoft.com/office/powerpoint/2010/main" val="1394698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7CC2-7387-FDA3-FBA5-A2DE016BB8E2}"/>
              </a:ext>
            </a:extLst>
          </p:cNvPr>
          <p:cNvSpPr>
            <a:spLocks noGrp="1"/>
          </p:cNvSpPr>
          <p:nvPr>
            <p:ph type="title"/>
          </p:nvPr>
        </p:nvSpPr>
        <p:spPr/>
        <p:txBody>
          <a:bodyPr/>
          <a:lstStyle/>
          <a:p>
            <a:r>
              <a:rPr lang="en-US" dirty="0"/>
              <a:t>Altering Number of Filters</a:t>
            </a:r>
          </a:p>
        </p:txBody>
      </p:sp>
      <p:sp>
        <p:nvSpPr>
          <p:cNvPr id="3" name="Content Placeholder 2">
            <a:extLst>
              <a:ext uri="{FF2B5EF4-FFF2-40B4-BE49-F238E27FC236}">
                <a16:creationId xmlns:a16="http://schemas.microsoft.com/office/drawing/2014/main" id="{A5FC5C59-F38A-388B-ABBB-3059867045FC}"/>
              </a:ext>
            </a:extLst>
          </p:cNvPr>
          <p:cNvSpPr>
            <a:spLocks noGrp="1"/>
          </p:cNvSpPr>
          <p:nvPr>
            <p:ph idx="1"/>
          </p:nvPr>
        </p:nvSpPr>
        <p:spPr>
          <a:xfrm>
            <a:off x="677334" y="1478370"/>
            <a:ext cx="4294374" cy="5379630"/>
          </a:xfrm>
        </p:spPr>
        <p:txBody>
          <a:bodyPr>
            <a:normAutofit/>
          </a:bodyPr>
          <a:lstStyle/>
          <a:p>
            <a:r>
              <a:rPr lang="en-US" dirty="0"/>
              <a:t>Another observation is that the number of filters doesn’t need to be very large to get a good image. </a:t>
            </a:r>
          </a:p>
          <a:p>
            <a:r>
              <a:rPr lang="en-US" dirty="0"/>
              <a:t>Shown on the right is a comparison of the retina for sigma = 8, filter size = 9 and a varying filter number. </a:t>
            </a:r>
          </a:p>
          <a:p>
            <a:pPr lvl="1"/>
            <a:r>
              <a:rPr lang="en-US" dirty="0"/>
              <a:t>Top Left: Retina</a:t>
            </a:r>
          </a:p>
          <a:p>
            <a:pPr lvl="1"/>
            <a:r>
              <a:rPr lang="en-US" dirty="0"/>
              <a:t>Top Right: filter number = 1</a:t>
            </a:r>
          </a:p>
          <a:p>
            <a:pPr lvl="1"/>
            <a:r>
              <a:rPr lang="en-US" dirty="0"/>
              <a:t>Bottom Left: filter number = 2</a:t>
            </a:r>
          </a:p>
          <a:p>
            <a:pPr lvl="1"/>
            <a:r>
              <a:rPr lang="en-US" dirty="0"/>
              <a:t>Bottom Right: filter number = 3</a:t>
            </a:r>
          </a:p>
          <a:p>
            <a:r>
              <a:rPr lang="en-US" dirty="0"/>
              <a:t>As a reminder, the angle between filters will be 180°/(filter number) with the first filter at 0°</a:t>
            </a:r>
          </a:p>
        </p:txBody>
      </p:sp>
      <p:sp>
        <p:nvSpPr>
          <p:cNvPr id="4" name="Slide Number Placeholder 3">
            <a:extLst>
              <a:ext uri="{FF2B5EF4-FFF2-40B4-BE49-F238E27FC236}">
                <a16:creationId xmlns:a16="http://schemas.microsoft.com/office/drawing/2014/main" id="{6B26F86C-625F-9DA0-F798-1DB13EB76C7F}"/>
              </a:ext>
            </a:extLst>
          </p:cNvPr>
          <p:cNvSpPr>
            <a:spLocks noGrp="1"/>
          </p:cNvSpPr>
          <p:nvPr>
            <p:ph type="sldNum" sz="quarter" idx="12"/>
          </p:nvPr>
        </p:nvSpPr>
        <p:spPr>
          <a:xfrm>
            <a:off x="677333" y="6065837"/>
            <a:ext cx="683339" cy="365125"/>
          </a:xfrm>
        </p:spPr>
        <p:txBody>
          <a:bodyPr/>
          <a:lstStyle/>
          <a:p>
            <a:fld id="{FAE858A7-4E67-4370-B4B5-094CAEAE4D8D}" type="slidenum">
              <a:rPr lang="en-US" smtClean="0"/>
              <a:t>11</a:t>
            </a:fld>
            <a:endParaRPr lang="en-US" dirty="0"/>
          </a:p>
        </p:txBody>
      </p:sp>
      <p:pic>
        <p:nvPicPr>
          <p:cNvPr id="6" name="Picture 5" descr="A close-up of a white sphere&#10;&#10;Description automatically generated">
            <a:extLst>
              <a:ext uri="{FF2B5EF4-FFF2-40B4-BE49-F238E27FC236}">
                <a16:creationId xmlns:a16="http://schemas.microsoft.com/office/drawing/2014/main" id="{86836C21-9EDD-861C-529D-C2043BEA2427}"/>
              </a:ext>
            </a:extLst>
          </p:cNvPr>
          <p:cNvPicPr>
            <a:picLocks noChangeAspect="1"/>
          </p:cNvPicPr>
          <p:nvPr/>
        </p:nvPicPr>
        <p:blipFill rotWithShape="1">
          <a:blip r:embed="rId2">
            <a:extLst>
              <a:ext uri="{28A0092B-C50C-407E-A947-70E740481C1C}">
                <a14:useLocalDpi xmlns:a14="http://schemas.microsoft.com/office/drawing/2010/main" val="0"/>
              </a:ext>
            </a:extLst>
          </a:blip>
          <a:srcRect l="7545" t="5671" r="8339" b="17711"/>
          <a:stretch/>
        </p:blipFill>
        <p:spPr>
          <a:xfrm>
            <a:off x="4971708" y="1478370"/>
            <a:ext cx="5328288" cy="2036868"/>
          </a:xfrm>
          <a:prstGeom prst="rect">
            <a:avLst/>
          </a:prstGeom>
        </p:spPr>
      </p:pic>
      <p:pic>
        <p:nvPicPr>
          <p:cNvPr id="8" name="Picture 7" descr="A close-up of a white ball&#10;&#10;Description automatically generated">
            <a:extLst>
              <a:ext uri="{FF2B5EF4-FFF2-40B4-BE49-F238E27FC236}">
                <a16:creationId xmlns:a16="http://schemas.microsoft.com/office/drawing/2014/main" id="{A16D2661-153F-25DC-6D91-C508CB9DA5AF}"/>
              </a:ext>
            </a:extLst>
          </p:cNvPr>
          <p:cNvPicPr>
            <a:picLocks noChangeAspect="1"/>
          </p:cNvPicPr>
          <p:nvPr/>
        </p:nvPicPr>
        <p:blipFill rotWithShape="1">
          <a:blip r:embed="rId3">
            <a:extLst>
              <a:ext uri="{28A0092B-C50C-407E-A947-70E740481C1C}">
                <a14:useLocalDpi xmlns:a14="http://schemas.microsoft.com/office/drawing/2010/main" val="0"/>
              </a:ext>
            </a:extLst>
          </a:blip>
          <a:srcRect l="50434" t="5886" r="8474" b="17817"/>
          <a:stretch/>
        </p:blipFill>
        <p:spPr>
          <a:xfrm>
            <a:off x="4971709" y="3515239"/>
            <a:ext cx="2606313" cy="2030930"/>
          </a:xfrm>
          <a:prstGeom prst="rect">
            <a:avLst/>
          </a:prstGeom>
        </p:spPr>
      </p:pic>
      <p:pic>
        <p:nvPicPr>
          <p:cNvPr id="10" name="Picture 9" descr="A close-up of a white sphere&#10;&#10;Description automatically generated">
            <a:extLst>
              <a:ext uri="{FF2B5EF4-FFF2-40B4-BE49-F238E27FC236}">
                <a16:creationId xmlns:a16="http://schemas.microsoft.com/office/drawing/2014/main" id="{2DD83A42-906C-A43E-2235-036761D8A210}"/>
              </a:ext>
            </a:extLst>
          </p:cNvPr>
          <p:cNvPicPr>
            <a:picLocks noChangeAspect="1"/>
          </p:cNvPicPr>
          <p:nvPr/>
        </p:nvPicPr>
        <p:blipFill rotWithShape="1">
          <a:blip r:embed="rId4">
            <a:extLst>
              <a:ext uri="{28A0092B-C50C-407E-A947-70E740481C1C}">
                <a14:useLocalDpi xmlns:a14="http://schemas.microsoft.com/office/drawing/2010/main" val="0"/>
              </a:ext>
            </a:extLst>
          </a:blip>
          <a:srcRect l="48908" t="6237" r="8113" b="17177"/>
          <a:stretch/>
        </p:blipFill>
        <p:spPr>
          <a:xfrm>
            <a:off x="7577211" y="3509300"/>
            <a:ext cx="2723596" cy="2036869"/>
          </a:xfrm>
          <a:prstGeom prst="rect">
            <a:avLst/>
          </a:prstGeom>
        </p:spPr>
      </p:pic>
    </p:spTree>
    <p:extLst>
      <p:ext uri="{BB962C8B-B14F-4D97-AF65-F5344CB8AC3E}">
        <p14:creationId xmlns:p14="http://schemas.microsoft.com/office/powerpoint/2010/main" val="1376034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C2FB-D5AC-F974-A25B-C57A98B59760}"/>
              </a:ext>
            </a:extLst>
          </p:cNvPr>
          <p:cNvSpPr>
            <a:spLocks noGrp="1"/>
          </p:cNvSpPr>
          <p:nvPr>
            <p:ph type="title"/>
          </p:nvPr>
        </p:nvSpPr>
        <p:spPr/>
        <p:txBody>
          <a:bodyPr/>
          <a:lstStyle/>
          <a:p>
            <a:r>
              <a:rPr lang="en-US" dirty="0"/>
              <a:t>Length Filtering Retina 1</a:t>
            </a:r>
          </a:p>
        </p:txBody>
      </p:sp>
      <p:sp>
        <p:nvSpPr>
          <p:cNvPr id="5" name="Text Placeholder 4">
            <a:extLst>
              <a:ext uri="{FF2B5EF4-FFF2-40B4-BE49-F238E27FC236}">
                <a16:creationId xmlns:a16="http://schemas.microsoft.com/office/drawing/2014/main" id="{BF6A126F-FB44-1FA9-E9B5-C906AF5AAF64}"/>
              </a:ext>
            </a:extLst>
          </p:cNvPr>
          <p:cNvSpPr>
            <a:spLocks noGrp="1"/>
          </p:cNvSpPr>
          <p:nvPr>
            <p:ph idx="1"/>
          </p:nvPr>
        </p:nvSpPr>
        <p:spPr>
          <a:xfrm>
            <a:off x="677334" y="2160589"/>
            <a:ext cx="5418666" cy="3880773"/>
          </a:xfrm>
        </p:spPr>
        <p:txBody>
          <a:bodyPr/>
          <a:lstStyle/>
          <a:p>
            <a:r>
              <a:rPr lang="en-US" dirty="0"/>
              <a:t>I determined that a filter with sigma = 8, filter size = 9 (i.e. 9x9 matrix), and filter number = 10 was a good balance of the parameters. </a:t>
            </a:r>
          </a:p>
          <a:p>
            <a:r>
              <a:rPr lang="en-US" dirty="0"/>
              <a:t>For length filtering, I turned up the cluster size to be filtered out until all edges too small and all edges that aren’t veins were eliminated. Shown below, the green pixels indicate edges that were eliminated. </a:t>
            </a:r>
          </a:p>
          <a:p>
            <a:pPr lvl="1"/>
            <a:r>
              <a:rPr lang="en-US" dirty="0"/>
              <a:t>The any clusters below a size of 300 pixels were eliminated only to eliminate the green edge circled in red (this isn’t a vein). Otherwise, a size of 120 is sufficient. </a:t>
            </a:r>
          </a:p>
        </p:txBody>
      </p:sp>
      <p:sp>
        <p:nvSpPr>
          <p:cNvPr id="4" name="Slide Number Placeholder 3">
            <a:extLst>
              <a:ext uri="{FF2B5EF4-FFF2-40B4-BE49-F238E27FC236}">
                <a16:creationId xmlns:a16="http://schemas.microsoft.com/office/drawing/2014/main" id="{8BF2072B-234B-3B3D-B8E5-4D0A5186C785}"/>
              </a:ext>
            </a:extLst>
          </p:cNvPr>
          <p:cNvSpPr>
            <a:spLocks noGrp="1"/>
          </p:cNvSpPr>
          <p:nvPr>
            <p:ph type="sldNum" sz="quarter" idx="12"/>
          </p:nvPr>
        </p:nvSpPr>
        <p:spPr/>
        <p:txBody>
          <a:bodyPr/>
          <a:lstStyle/>
          <a:p>
            <a:fld id="{FAE858A7-4E67-4370-B4B5-094CAEAE4D8D}" type="slidenum">
              <a:rPr lang="en-US" smtClean="0"/>
              <a:t>12</a:t>
            </a:fld>
            <a:endParaRPr lang="en-US"/>
          </a:p>
        </p:txBody>
      </p:sp>
      <p:pic>
        <p:nvPicPr>
          <p:cNvPr id="10" name="Picture 9" descr="A black circle with white lines&#10;&#10;Description automatically generated">
            <a:extLst>
              <a:ext uri="{FF2B5EF4-FFF2-40B4-BE49-F238E27FC236}">
                <a16:creationId xmlns:a16="http://schemas.microsoft.com/office/drawing/2014/main" id="{D4C18E66-05E7-9F71-3F89-097ECC5A3B6C}"/>
              </a:ext>
            </a:extLst>
          </p:cNvPr>
          <p:cNvPicPr>
            <a:picLocks noChangeAspect="1"/>
          </p:cNvPicPr>
          <p:nvPr/>
        </p:nvPicPr>
        <p:blipFill rotWithShape="1">
          <a:blip r:embed="rId2">
            <a:extLst>
              <a:ext uri="{28A0092B-C50C-407E-A947-70E740481C1C}">
                <a14:useLocalDpi xmlns:a14="http://schemas.microsoft.com/office/drawing/2010/main" val="0"/>
              </a:ext>
            </a:extLst>
          </a:blip>
          <a:srcRect l="13256" t="5481" r="13217" b="15746"/>
          <a:stretch/>
        </p:blipFill>
        <p:spPr>
          <a:xfrm>
            <a:off x="6944951" y="3429000"/>
            <a:ext cx="3945571" cy="3079080"/>
          </a:xfrm>
          <a:prstGeom prst="rect">
            <a:avLst/>
          </a:prstGeom>
        </p:spPr>
      </p:pic>
      <p:pic>
        <p:nvPicPr>
          <p:cNvPr id="13" name="Picture 12" descr="A collage of images of veins&#10;&#10;Description automatically generated">
            <a:extLst>
              <a:ext uri="{FF2B5EF4-FFF2-40B4-BE49-F238E27FC236}">
                <a16:creationId xmlns:a16="http://schemas.microsoft.com/office/drawing/2014/main" id="{228FAB10-79B5-29CB-BD40-6284793CBF61}"/>
              </a:ext>
            </a:extLst>
          </p:cNvPr>
          <p:cNvPicPr>
            <a:picLocks noChangeAspect="1"/>
          </p:cNvPicPr>
          <p:nvPr/>
        </p:nvPicPr>
        <p:blipFill rotWithShape="1">
          <a:blip r:embed="rId3">
            <a:extLst>
              <a:ext uri="{28A0092B-C50C-407E-A947-70E740481C1C}">
                <a14:useLocalDpi xmlns:a14="http://schemas.microsoft.com/office/drawing/2010/main" val="0"/>
              </a:ext>
            </a:extLst>
          </a:blip>
          <a:srcRect l="9988" t="4173" r="50000" b="53783"/>
          <a:stretch/>
        </p:blipFill>
        <p:spPr>
          <a:xfrm>
            <a:off x="6944950" y="404806"/>
            <a:ext cx="3945571" cy="3051188"/>
          </a:xfrm>
          <a:prstGeom prst="rect">
            <a:avLst/>
          </a:prstGeom>
        </p:spPr>
      </p:pic>
      <p:sp>
        <p:nvSpPr>
          <p:cNvPr id="11" name="Oval 10">
            <a:extLst>
              <a:ext uri="{FF2B5EF4-FFF2-40B4-BE49-F238E27FC236}">
                <a16:creationId xmlns:a16="http://schemas.microsoft.com/office/drawing/2014/main" id="{5C672609-8C81-1060-567F-82B3CDEC4BCD}"/>
              </a:ext>
            </a:extLst>
          </p:cNvPr>
          <p:cNvSpPr/>
          <p:nvPr/>
        </p:nvSpPr>
        <p:spPr>
          <a:xfrm>
            <a:off x="7203004" y="4729075"/>
            <a:ext cx="319759" cy="9087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609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7745-3ABB-AFDC-CF9C-54E107400440}"/>
              </a:ext>
            </a:extLst>
          </p:cNvPr>
          <p:cNvSpPr>
            <a:spLocks noGrp="1"/>
          </p:cNvSpPr>
          <p:nvPr>
            <p:ph type="title"/>
          </p:nvPr>
        </p:nvSpPr>
        <p:spPr>
          <a:xfrm>
            <a:off x="677334" y="609600"/>
            <a:ext cx="8596668" cy="675048"/>
          </a:xfrm>
        </p:spPr>
        <p:txBody>
          <a:bodyPr/>
          <a:lstStyle/>
          <a:p>
            <a:r>
              <a:rPr lang="en-US" dirty="0"/>
              <a:t>Retina 1 Final Results</a:t>
            </a:r>
          </a:p>
        </p:txBody>
      </p:sp>
      <p:pic>
        <p:nvPicPr>
          <p:cNvPr id="6" name="Content Placeholder 5" descr="A close-up of a globe&#10;&#10;Description automatically generated">
            <a:extLst>
              <a:ext uri="{FF2B5EF4-FFF2-40B4-BE49-F238E27FC236}">
                <a16:creationId xmlns:a16="http://schemas.microsoft.com/office/drawing/2014/main" id="{1E4E2AE0-FE33-E995-9C83-15046E48F0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29" t="11396" r="8628" b="32596"/>
          <a:stretch/>
        </p:blipFill>
        <p:spPr>
          <a:xfrm>
            <a:off x="677334" y="1559529"/>
            <a:ext cx="7130077" cy="1099524"/>
          </a:xfrm>
        </p:spPr>
      </p:pic>
      <p:sp>
        <p:nvSpPr>
          <p:cNvPr id="4" name="Slide Number Placeholder 3">
            <a:extLst>
              <a:ext uri="{FF2B5EF4-FFF2-40B4-BE49-F238E27FC236}">
                <a16:creationId xmlns:a16="http://schemas.microsoft.com/office/drawing/2014/main" id="{C5CEDC9F-404A-F263-7E47-531BCAC3D0C3}"/>
              </a:ext>
            </a:extLst>
          </p:cNvPr>
          <p:cNvSpPr>
            <a:spLocks noGrp="1"/>
          </p:cNvSpPr>
          <p:nvPr>
            <p:ph type="sldNum" sz="quarter" idx="12"/>
          </p:nvPr>
        </p:nvSpPr>
        <p:spPr/>
        <p:txBody>
          <a:bodyPr/>
          <a:lstStyle/>
          <a:p>
            <a:fld id="{FAE858A7-4E67-4370-B4B5-094CAEAE4D8D}" type="slidenum">
              <a:rPr lang="en-US" smtClean="0"/>
              <a:t>13</a:t>
            </a:fld>
            <a:endParaRPr lang="en-US"/>
          </a:p>
        </p:txBody>
      </p:sp>
      <p:sp>
        <p:nvSpPr>
          <p:cNvPr id="8" name="TextBox 7">
            <a:extLst>
              <a:ext uri="{FF2B5EF4-FFF2-40B4-BE49-F238E27FC236}">
                <a16:creationId xmlns:a16="http://schemas.microsoft.com/office/drawing/2014/main" id="{3B93E504-2E7B-A564-9278-FC35EF80114F}"/>
              </a:ext>
            </a:extLst>
          </p:cNvPr>
          <p:cNvSpPr txBox="1"/>
          <p:nvPr/>
        </p:nvSpPr>
        <p:spPr>
          <a:xfrm>
            <a:off x="677334" y="2712346"/>
            <a:ext cx="7130077" cy="646331"/>
          </a:xfrm>
          <a:prstGeom prst="rect">
            <a:avLst/>
          </a:prstGeom>
          <a:noFill/>
        </p:spPr>
        <p:txBody>
          <a:bodyPr wrap="square" rtlCol="0">
            <a:spAutoFit/>
          </a:bodyPr>
          <a:lstStyle/>
          <a:p>
            <a:r>
              <a:rPr lang="en-US" dirty="0"/>
              <a:t>Above: The Retina at each stage: Original, Green Channel only, image fusion, thresholding, and length filtering</a:t>
            </a:r>
          </a:p>
        </p:txBody>
      </p:sp>
    </p:spTree>
    <p:extLst>
      <p:ext uri="{BB962C8B-B14F-4D97-AF65-F5344CB8AC3E}">
        <p14:creationId xmlns:p14="http://schemas.microsoft.com/office/powerpoint/2010/main" val="2773081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F5EB-5797-871C-9D45-2B6A34AEC1F3}"/>
              </a:ext>
            </a:extLst>
          </p:cNvPr>
          <p:cNvSpPr>
            <a:spLocks noGrp="1"/>
          </p:cNvSpPr>
          <p:nvPr>
            <p:ph type="title"/>
          </p:nvPr>
        </p:nvSpPr>
        <p:spPr/>
        <p:txBody>
          <a:bodyPr/>
          <a:lstStyle/>
          <a:p>
            <a:r>
              <a:rPr lang="en-US" dirty="0"/>
              <a:t>Retina 1 Final Results</a:t>
            </a:r>
          </a:p>
        </p:txBody>
      </p:sp>
      <p:sp>
        <p:nvSpPr>
          <p:cNvPr id="4" name="Slide Number Placeholder 3">
            <a:extLst>
              <a:ext uri="{FF2B5EF4-FFF2-40B4-BE49-F238E27FC236}">
                <a16:creationId xmlns:a16="http://schemas.microsoft.com/office/drawing/2014/main" id="{BBB5DE20-A010-6207-8FC0-60EBAA420F08}"/>
              </a:ext>
            </a:extLst>
          </p:cNvPr>
          <p:cNvSpPr>
            <a:spLocks noGrp="1"/>
          </p:cNvSpPr>
          <p:nvPr>
            <p:ph type="sldNum" sz="quarter" idx="12"/>
          </p:nvPr>
        </p:nvSpPr>
        <p:spPr/>
        <p:txBody>
          <a:bodyPr/>
          <a:lstStyle/>
          <a:p>
            <a:fld id="{FAE858A7-4E67-4370-B4B5-094CAEAE4D8D}" type="slidenum">
              <a:rPr lang="en-US" smtClean="0"/>
              <a:t>14</a:t>
            </a:fld>
            <a:endParaRPr lang="en-US"/>
          </a:p>
        </p:txBody>
      </p:sp>
      <p:pic>
        <p:nvPicPr>
          <p:cNvPr id="10" name="Picture 9" descr="A collage of images of veins&#10;&#10;Description automatically generated">
            <a:extLst>
              <a:ext uri="{FF2B5EF4-FFF2-40B4-BE49-F238E27FC236}">
                <a16:creationId xmlns:a16="http://schemas.microsoft.com/office/drawing/2014/main" id="{29E69E3C-5C25-E62D-8C68-90576B98BC6D}"/>
              </a:ext>
            </a:extLst>
          </p:cNvPr>
          <p:cNvPicPr>
            <a:picLocks noChangeAspect="1"/>
          </p:cNvPicPr>
          <p:nvPr/>
        </p:nvPicPr>
        <p:blipFill rotWithShape="1">
          <a:blip r:embed="rId2">
            <a:extLst>
              <a:ext uri="{28A0092B-C50C-407E-A947-70E740481C1C}">
                <a14:useLocalDpi xmlns:a14="http://schemas.microsoft.com/office/drawing/2010/main" val="0"/>
              </a:ext>
            </a:extLst>
          </a:blip>
          <a:srcRect l="9927" t="4498" r="10188" b="11908"/>
          <a:stretch/>
        </p:blipFill>
        <p:spPr>
          <a:xfrm>
            <a:off x="767091" y="1270000"/>
            <a:ext cx="5418666" cy="4172932"/>
          </a:xfrm>
          <a:prstGeom prst="rect">
            <a:avLst/>
          </a:prstGeom>
        </p:spPr>
      </p:pic>
      <p:sp>
        <p:nvSpPr>
          <p:cNvPr id="5" name="TextBox 4">
            <a:extLst>
              <a:ext uri="{FF2B5EF4-FFF2-40B4-BE49-F238E27FC236}">
                <a16:creationId xmlns:a16="http://schemas.microsoft.com/office/drawing/2014/main" id="{54F8405F-FBF0-0CC7-41FC-1E7465F9A748}"/>
              </a:ext>
            </a:extLst>
          </p:cNvPr>
          <p:cNvSpPr txBox="1"/>
          <p:nvPr/>
        </p:nvSpPr>
        <p:spPr>
          <a:xfrm>
            <a:off x="767090" y="5526668"/>
            <a:ext cx="5418665" cy="646331"/>
          </a:xfrm>
          <a:prstGeom prst="rect">
            <a:avLst/>
          </a:prstGeom>
          <a:noFill/>
        </p:spPr>
        <p:txBody>
          <a:bodyPr wrap="square" rtlCol="0">
            <a:spAutoFit/>
          </a:bodyPr>
          <a:lstStyle/>
          <a:p>
            <a:pPr algn="ctr"/>
            <a:r>
              <a:rPr lang="en-US" dirty="0"/>
              <a:t>Top Left: Retina;  Top Right: Canny;</a:t>
            </a:r>
          </a:p>
          <a:p>
            <a:pPr algn="ctr"/>
            <a:r>
              <a:rPr lang="en-US" dirty="0"/>
              <a:t>Bottom Left: </a:t>
            </a:r>
            <a:r>
              <a:rPr lang="en-US" dirty="0" err="1"/>
              <a:t>LoG</a:t>
            </a:r>
            <a:r>
              <a:rPr lang="en-US" dirty="0"/>
              <a:t>;  Bottom Right: Matched Filter</a:t>
            </a:r>
          </a:p>
        </p:txBody>
      </p:sp>
    </p:spTree>
    <p:extLst>
      <p:ext uri="{BB962C8B-B14F-4D97-AF65-F5344CB8AC3E}">
        <p14:creationId xmlns:p14="http://schemas.microsoft.com/office/powerpoint/2010/main" val="1816144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BC7C-0632-C147-305A-60B340730BF9}"/>
              </a:ext>
            </a:extLst>
          </p:cNvPr>
          <p:cNvSpPr>
            <a:spLocks noGrp="1"/>
          </p:cNvSpPr>
          <p:nvPr>
            <p:ph type="title"/>
          </p:nvPr>
        </p:nvSpPr>
        <p:spPr/>
        <p:txBody>
          <a:bodyPr/>
          <a:lstStyle/>
          <a:p>
            <a:r>
              <a:rPr lang="en-US" dirty="0"/>
              <a:t>Discussion and Conclusion</a:t>
            </a:r>
          </a:p>
        </p:txBody>
      </p:sp>
      <p:sp>
        <p:nvSpPr>
          <p:cNvPr id="3" name="Content Placeholder 2">
            <a:extLst>
              <a:ext uri="{FF2B5EF4-FFF2-40B4-BE49-F238E27FC236}">
                <a16:creationId xmlns:a16="http://schemas.microsoft.com/office/drawing/2014/main" id="{66552094-2F2A-1B32-4380-C417359657E2}"/>
              </a:ext>
            </a:extLst>
          </p:cNvPr>
          <p:cNvSpPr>
            <a:spLocks noGrp="1"/>
          </p:cNvSpPr>
          <p:nvPr>
            <p:ph idx="1"/>
          </p:nvPr>
        </p:nvSpPr>
        <p:spPr/>
        <p:txBody>
          <a:bodyPr/>
          <a:lstStyle/>
          <a:p>
            <a:r>
              <a:rPr lang="en-US" dirty="0"/>
              <a:t>I </a:t>
            </a:r>
          </a:p>
        </p:txBody>
      </p:sp>
      <p:sp>
        <p:nvSpPr>
          <p:cNvPr id="5" name="Slide Number Placeholder 4">
            <a:extLst>
              <a:ext uri="{FF2B5EF4-FFF2-40B4-BE49-F238E27FC236}">
                <a16:creationId xmlns:a16="http://schemas.microsoft.com/office/drawing/2014/main" id="{C395C6EC-FE0F-0BC0-D4C5-51E09090E166}"/>
              </a:ext>
            </a:extLst>
          </p:cNvPr>
          <p:cNvSpPr>
            <a:spLocks noGrp="1"/>
          </p:cNvSpPr>
          <p:nvPr>
            <p:ph type="sldNum" sz="quarter" idx="12"/>
          </p:nvPr>
        </p:nvSpPr>
        <p:spPr/>
        <p:txBody>
          <a:bodyPr/>
          <a:lstStyle/>
          <a:p>
            <a:fld id="{FAE858A7-4E67-4370-B4B5-094CAEAE4D8D}" type="slidenum">
              <a:rPr lang="en-US" smtClean="0"/>
              <a:t>15</a:t>
            </a:fld>
            <a:endParaRPr lang="en-US"/>
          </a:p>
        </p:txBody>
      </p:sp>
    </p:spTree>
    <p:extLst>
      <p:ext uri="{BB962C8B-B14F-4D97-AF65-F5344CB8AC3E}">
        <p14:creationId xmlns:p14="http://schemas.microsoft.com/office/powerpoint/2010/main" val="1321214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50D53-AC24-E1CC-A1C3-DE2218262E62}"/>
              </a:ext>
            </a:extLst>
          </p:cNvPr>
          <p:cNvSpPr>
            <a:spLocks noGrp="1"/>
          </p:cNvSpPr>
          <p:nvPr>
            <p:ph type="title"/>
          </p:nvPr>
        </p:nvSpPr>
        <p:spPr/>
        <p:txBody>
          <a:bodyPr/>
          <a:lstStyle/>
          <a:p>
            <a:r>
              <a:rPr lang="en-US" dirty="0"/>
              <a:t>Appendix – Code – Main file</a:t>
            </a:r>
          </a:p>
        </p:txBody>
      </p:sp>
      <p:sp>
        <p:nvSpPr>
          <p:cNvPr id="3" name="Content Placeholder 2">
            <a:extLst>
              <a:ext uri="{FF2B5EF4-FFF2-40B4-BE49-F238E27FC236}">
                <a16:creationId xmlns:a16="http://schemas.microsoft.com/office/drawing/2014/main" id="{53EA0E5A-8D18-836D-14FA-008F7578471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BEAEDAB-60F8-9CDF-1300-8B3401975142}"/>
              </a:ext>
            </a:extLst>
          </p:cNvPr>
          <p:cNvSpPr>
            <a:spLocks noGrp="1"/>
          </p:cNvSpPr>
          <p:nvPr>
            <p:ph type="sldNum" sz="quarter" idx="12"/>
          </p:nvPr>
        </p:nvSpPr>
        <p:spPr/>
        <p:txBody>
          <a:bodyPr/>
          <a:lstStyle/>
          <a:p>
            <a:fld id="{FAE858A7-4E67-4370-B4B5-094CAEAE4D8D}" type="slidenum">
              <a:rPr lang="en-US" smtClean="0"/>
              <a:t>16</a:t>
            </a:fld>
            <a:endParaRPr lang="en-US"/>
          </a:p>
        </p:txBody>
      </p:sp>
    </p:spTree>
    <p:extLst>
      <p:ext uri="{BB962C8B-B14F-4D97-AF65-F5344CB8AC3E}">
        <p14:creationId xmlns:p14="http://schemas.microsoft.com/office/powerpoint/2010/main" val="2220207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F836-5DFF-9109-2353-A91E4567E83A}"/>
              </a:ext>
            </a:extLst>
          </p:cNvPr>
          <p:cNvSpPr>
            <a:spLocks noGrp="1"/>
          </p:cNvSpPr>
          <p:nvPr>
            <p:ph type="title"/>
          </p:nvPr>
        </p:nvSpPr>
        <p:spPr/>
        <p:txBody>
          <a:bodyPr/>
          <a:lstStyle/>
          <a:p>
            <a:r>
              <a:rPr lang="en-US" dirty="0"/>
              <a:t>Appendix – Code – Matched Filter</a:t>
            </a:r>
          </a:p>
        </p:txBody>
      </p:sp>
      <p:sp>
        <p:nvSpPr>
          <p:cNvPr id="3" name="Content Placeholder 2">
            <a:extLst>
              <a:ext uri="{FF2B5EF4-FFF2-40B4-BE49-F238E27FC236}">
                <a16:creationId xmlns:a16="http://schemas.microsoft.com/office/drawing/2014/main" id="{39A623BE-3DE1-5332-C54F-25DE7B1198F7}"/>
              </a:ext>
            </a:extLst>
          </p:cNvPr>
          <p:cNvSpPr>
            <a:spLocks noGrp="1"/>
          </p:cNvSpPr>
          <p:nvPr>
            <p:ph idx="1"/>
          </p:nvPr>
        </p:nvSpPr>
        <p:spPr/>
        <p:txBody>
          <a:bodyPr/>
          <a:lstStyle/>
          <a:p>
            <a:endParaRPr lang="en-US" dirty="0"/>
          </a:p>
        </p:txBody>
      </p:sp>
      <p:sp>
        <p:nvSpPr>
          <p:cNvPr id="9" name="Slide Number Placeholder 8">
            <a:extLst>
              <a:ext uri="{FF2B5EF4-FFF2-40B4-BE49-F238E27FC236}">
                <a16:creationId xmlns:a16="http://schemas.microsoft.com/office/drawing/2014/main" id="{918AAAAF-023F-100F-1DB8-BD539EEFA733}"/>
              </a:ext>
            </a:extLst>
          </p:cNvPr>
          <p:cNvSpPr>
            <a:spLocks noGrp="1"/>
          </p:cNvSpPr>
          <p:nvPr>
            <p:ph type="sldNum" sz="quarter" idx="12"/>
          </p:nvPr>
        </p:nvSpPr>
        <p:spPr/>
        <p:txBody>
          <a:bodyPr/>
          <a:lstStyle/>
          <a:p>
            <a:fld id="{FAE858A7-4E67-4370-B4B5-094CAEAE4D8D}" type="slidenum">
              <a:rPr lang="en-US" smtClean="0"/>
              <a:t>17</a:t>
            </a:fld>
            <a:endParaRPr lang="en-US"/>
          </a:p>
        </p:txBody>
      </p:sp>
      <p:pic>
        <p:nvPicPr>
          <p:cNvPr id="6" name="Picture 5">
            <a:extLst>
              <a:ext uri="{FF2B5EF4-FFF2-40B4-BE49-F238E27FC236}">
                <a16:creationId xmlns:a16="http://schemas.microsoft.com/office/drawing/2014/main" id="{1570C2EC-32CF-8662-4AD0-81914954B7C3}"/>
              </a:ext>
            </a:extLst>
          </p:cNvPr>
          <p:cNvPicPr>
            <a:picLocks noChangeAspect="1"/>
          </p:cNvPicPr>
          <p:nvPr/>
        </p:nvPicPr>
        <p:blipFill>
          <a:blip r:embed="rId2"/>
          <a:stretch>
            <a:fillRect/>
          </a:stretch>
        </p:blipFill>
        <p:spPr>
          <a:xfrm>
            <a:off x="677334" y="1270001"/>
            <a:ext cx="7577665" cy="5136486"/>
          </a:xfrm>
          <a:prstGeom prst="rect">
            <a:avLst/>
          </a:prstGeom>
        </p:spPr>
      </p:pic>
    </p:spTree>
    <p:extLst>
      <p:ext uri="{BB962C8B-B14F-4D97-AF65-F5344CB8AC3E}">
        <p14:creationId xmlns:p14="http://schemas.microsoft.com/office/powerpoint/2010/main" val="1320312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786CC-244C-F2D2-82FF-C5688C76368C}"/>
              </a:ext>
            </a:extLst>
          </p:cNvPr>
          <p:cNvSpPr>
            <a:spLocks noGrp="1"/>
          </p:cNvSpPr>
          <p:nvPr>
            <p:ph type="title"/>
          </p:nvPr>
        </p:nvSpPr>
        <p:spPr/>
        <p:txBody>
          <a:bodyPr/>
          <a:lstStyle/>
          <a:p>
            <a:r>
              <a:rPr lang="en-US" dirty="0"/>
              <a:t>Appendix – Code – Matched Filter</a:t>
            </a:r>
          </a:p>
        </p:txBody>
      </p:sp>
      <p:sp>
        <p:nvSpPr>
          <p:cNvPr id="3" name="Content Placeholder 2">
            <a:extLst>
              <a:ext uri="{FF2B5EF4-FFF2-40B4-BE49-F238E27FC236}">
                <a16:creationId xmlns:a16="http://schemas.microsoft.com/office/drawing/2014/main" id="{05455F6D-1EC6-8324-5684-A0D09E3F81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B26CCBB-E984-6B8A-CCF7-F78040054940}"/>
              </a:ext>
            </a:extLst>
          </p:cNvPr>
          <p:cNvSpPr>
            <a:spLocks noGrp="1"/>
          </p:cNvSpPr>
          <p:nvPr>
            <p:ph type="sldNum" sz="quarter" idx="12"/>
          </p:nvPr>
        </p:nvSpPr>
        <p:spPr/>
        <p:txBody>
          <a:bodyPr/>
          <a:lstStyle/>
          <a:p>
            <a:fld id="{FAE858A7-4E67-4370-B4B5-094CAEAE4D8D}" type="slidenum">
              <a:rPr lang="en-US" smtClean="0"/>
              <a:t>18</a:t>
            </a:fld>
            <a:endParaRPr lang="en-US"/>
          </a:p>
        </p:txBody>
      </p:sp>
      <p:pic>
        <p:nvPicPr>
          <p:cNvPr id="6" name="Picture 5">
            <a:extLst>
              <a:ext uri="{FF2B5EF4-FFF2-40B4-BE49-F238E27FC236}">
                <a16:creationId xmlns:a16="http://schemas.microsoft.com/office/drawing/2014/main" id="{3C1E0087-A43E-9149-3ECC-204581980C26}"/>
              </a:ext>
            </a:extLst>
          </p:cNvPr>
          <p:cNvPicPr>
            <a:picLocks noChangeAspect="1"/>
          </p:cNvPicPr>
          <p:nvPr/>
        </p:nvPicPr>
        <p:blipFill>
          <a:blip r:embed="rId2"/>
          <a:stretch>
            <a:fillRect/>
          </a:stretch>
        </p:blipFill>
        <p:spPr>
          <a:xfrm>
            <a:off x="677335" y="1298746"/>
            <a:ext cx="6917114" cy="5115605"/>
          </a:xfrm>
          <a:prstGeom prst="rect">
            <a:avLst/>
          </a:prstGeom>
        </p:spPr>
      </p:pic>
    </p:spTree>
    <p:extLst>
      <p:ext uri="{BB962C8B-B14F-4D97-AF65-F5344CB8AC3E}">
        <p14:creationId xmlns:p14="http://schemas.microsoft.com/office/powerpoint/2010/main" val="4141323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5157-51A7-CA45-ED1E-58C8F9127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1CA06-4383-9541-D5D4-89DC8591F591}"/>
              </a:ext>
            </a:extLst>
          </p:cNvPr>
          <p:cNvSpPr>
            <a:spLocks noGrp="1"/>
          </p:cNvSpPr>
          <p:nvPr>
            <p:ph type="title"/>
          </p:nvPr>
        </p:nvSpPr>
        <p:spPr/>
        <p:txBody>
          <a:bodyPr/>
          <a:lstStyle/>
          <a:p>
            <a:r>
              <a:rPr lang="en-US" dirty="0"/>
              <a:t>Appendix – Code – Matched Filter</a:t>
            </a:r>
          </a:p>
        </p:txBody>
      </p:sp>
      <p:sp>
        <p:nvSpPr>
          <p:cNvPr id="3" name="Content Placeholder 2">
            <a:extLst>
              <a:ext uri="{FF2B5EF4-FFF2-40B4-BE49-F238E27FC236}">
                <a16:creationId xmlns:a16="http://schemas.microsoft.com/office/drawing/2014/main" id="{B9A79B8D-9D30-64F5-A00A-636635A3AA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24D932-F666-203C-2BF1-AC4ACA25D091}"/>
              </a:ext>
            </a:extLst>
          </p:cNvPr>
          <p:cNvSpPr>
            <a:spLocks noGrp="1"/>
          </p:cNvSpPr>
          <p:nvPr>
            <p:ph type="sldNum" sz="quarter" idx="12"/>
          </p:nvPr>
        </p:nvSpPr>
        <p:spPr/>
        <p:txBody>
          <a:bodyPr/>
          <a:lstStyle/>
          <a:p>
            <a:fld id="{FAE858A7-4E67-4370-B4B5-094CAEAE4D8D}" type="slidenum">
              <a:rPr lang="en-US" smtClean="0"/>
              <a:t>19</a:t>
            </a:fld>
            <a:endParaRPr lang="en-US"/>
          </a:p>
        </p:txBody>
      </p:sp>
      <p:pic>
        <p:nvPicPr>
          <p:cNvPr id="7" name="Picture 6">
            <a:extLst>
              <a:ext uri="{FF2B5EF4-FFF2-40B4-BE49-F238E27FC236}">
                <a16:creationId xmlns:a16="http://schemas.microsoft.com/office/drawing/2014/main" id="{8198BBD1-A856-FD00-C3FC-FD059BAFF614}"/>
              </a:ext>
            </a:extLst>
          </p:cNvPr>
          <p:cNvPicPr>
            <a:picLocks noChangeAspect="1"/>
          </p:cNvPicPr>
          <p:nvPr/>
        </p:nvPicPr>
        <p:blipFill>
          <a:blip r:embed="rId2"/>
          <a:stretch>
            <a:fillRect/>
          </a:stretch>
        </p:blipFill>
        <p:spPr>
          <a:xfrm>
            <a:off x="677334" y="1270000"/>
            <a:ext cx="7745846" cy="4771360"/>
          </a:xfrm>
          <a:prstGeom prst="rect">
            <a:avLst/>
          </a:prstGeom>
        </p:spPr>
      </p:pic>
    </p:spTree>
    <p:extLst>
      <p:ext uri="{BB962C8B-B14F-4D97-AF65-F5344CB8AC3E}">
        <p14:creationId xmlns:p14="http://schemas.microsoft.com/office/powerpoint/2010/main" val="3099890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265F-915C-EA26-42AC-4A0E9CE47E8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B2169FFC-D442-9A9D-AE12-B8C4763E6B83}"/>
              </a:ext>
            </a:extLst>
          </p:cNvPr>
          <p:cNvSpPr>
            <a:spLocks noGrp="1"/>
          </p:cNvSpPr>
          <p:nvPr>
            <p:ph idx="1"/>
          </p:nvPr>
        </p:nvSpPr>
        <p:spPr/>
        <p:txBody>
          <a:bodyPr/>
          <a:lstStyle/>
          <a:p>
            <a:r>
              <a:rPr lang="en-US" dirty="0"/>
              <a:t>For this project, two retina images were provided and edge detection methods were implemented to find the blood vessels on the images. </a:t>
            </a:r>
          </a:p>
          <a:p>
            <a:r>
              <a:rPr lang="en-US" dirty="0"/>
              <a:t>A comparison of edge detection methods between Canny, Laplace of Gaussian (</a:t>
            </a:r>
            <a:r>
              <a:rPr lang="en-US" dirty="0" err="1"/>
              <a:t>LoG</a:t>
            </a:r>
            <a:r>
              <a:rPr lang="en-US" dirty="0"/>
              <a:t>), and Matched filtering with length filtering is shown.</a:t>
            </a:r>
          </a:p>
          <a:p>
            <a:r>
              <a:rPr lang="en-US" dirty="0"/>
              <a:t>A variety of parameters must be tested to find the best edge detection results</a:t>
            </a:r>
          </a:p>
        </p:txBody>
      </p:sp>
      <p:sp>
        <p:nvSpPr>
          <p:cNvPr id="5" name="Slide Number Placeholder 4">
            <a:extLst>
              <a:ext uri="{FF2B5EF4-FFF2-40B4-BE49-F238E27FC236}">
                <a16:creationId xmlns:a16="http://schemas.microsoft.com/office/drawing/2014/main" id="{8FD8E1E7-9798-9972-0307-040038626E12}"/>
              </a:ext>
            </a:extLst>
          </p:cNvPr>
          <p:cNvSpPr>
            <a:spLocks noGrp="1"/>
          </p:cNvSpPr>
          <p:nvPr>
            <p:ph type="sldNum" sz="quarter" idx="12"/>
          </p:nvPr>
        </p:nvSpPr>
        <p:spPr/>
        <p:txBody>
          <a:bodyPr/>
          <a:lstStyle/>
          <a:p>
            <a:fld id="{FAE858A7-4E67-4370-B4B5-094CAEAE4D8D}" type="slidenum">
              <a:rPr lang="en-US" smtClean="0"/>
              <a:t>2</a:t>
            </a:fld>
            <a:endParaRPr lang="en-US"/>
          </a:p>
        </p:txBody>
      </p:sp>
    </p:spTree>
    <p:extLst>
      <p:ext uri="{BB962C8B-B14F-4D97-AF65-F5344CB8AC3E}">
        <p14:creationId xmlns:p14="http://schemas.microsoft.com/office/powerpoint/2010/main" val="43667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80F1-5B9A-A4C5-B137-DB361CA45660}"/>
              </a:ext>
            </a:extLst>
          </p:cNvPr>
          <p:cNvSpPr>
            <a:spLocks noGrp="1"/>
          </p:cNvSpPr>
          <p:nvPr>
            <p:ph type="title"/>
          </p:nvPr>
        </p:nvSpPr>
        <p:spPr/>
        <p:txBody>
          <a:bodyPr/>
          <a:lstStyle/>
          <a:p>
            <a:r>
              <a:rPr lang="en-US" dirty="0"/>
              <a:t>Appendix – Code – Length Filtering</a:t>
            </a:r>
          </a:p>
        </p:txBody>
      </p:sp>
      <p:sp>
        <p:nvSpPr>
          <p:cNvPr id="3" name="Content Placeholder 2">
            <a:extLst>
              <a:ext uri="{FF2B5EF4-FFF2-40B4-BE49-F238E27FC236}">
                <a16:creationId xmlns:a16="http://schemas.microsoft.com/office/drawing/2014/main" id="{E455113E-DBDA-0076-C325-903A2B8CDD3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D3DA80F-23BC-C394-8606-A72F9E66CDF8}"/>
              </a:ext>
            </a:extLst>
          </p:cNvPr>
          <p:cNvSpPr>
            <a:spLocks noGrp="1"/>
          </p:cNvSpPr>
          <p:nvPr>
            <p:ph type="sldNum" sz="quarter" idx="12"/>
          </p:nvPr>
        </p:nvSpPr>
        <p:spPr/>
        <p:txBody>
          <a:bodyPr/>
          <a:lstStyle/>
          <a:p>
            <a:fld id="{FAE858A7-4E67-4370-B4B5-094CAEAE4D8D}" type="slidenum">
              <a:rPr lang="en-US" smtClean="0"/>
              <a:t>20</a:t>
            </a:fld>
            <a:endParaRPr lang="en-US"/>
          </a:p>
        </p:txBody>
      </p:sp>
      <p:pic>
        <p:nvPicPr>
          <p:cNvPr id="6" name="Picture 5">
            <a:extLst>
              <a:ext uri="{FF2B5EF4-FFF2-40B4-BE49-F238E27FC236}">
                <a16:creationId xmlns:a16="http://schemas.microsoft.com/office/drawing/2014/main" id="{BE956B29-E1F2-B2FC-F081-2B3969FD4105}"/>
              </a:ext>
            </a:extLst>
          </p:cNvPr>
          <p:cNvPicPr>
            <a:picLocks noChangeAspect="1"/>
          </p:cNvPicPr>
          <p:nvPr/>
        </p:nvPicPr>
        <p:blipFill>
          <a:blip r:embed="rId2"/>
          <a:stretch>
            <a:fillRect/>
          </a:stretch>
        </p:blipFill>
        <p:spPr>
          <a:xfrm>
            <a:off x="677334" y="1270000"/>
            <a:ext cx="6785703" cy="5138255"/>
          </a:xfrm>
          <a:prstGeom prst="rect">
            <a:avLst/>
          </a:prstGeom>
        </p:spPr>
      </p:pic>
    </p:spTree>
    <p:extLst>
      <p:ext uri="{BB962C8B-B14F-4D97-AF65-F5344CB8AC3E}">
        <p14:creationId xmlns:p14="http://schemas.microsoft.com/office/powerpoint/2010/main" val="3837340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5B88-31F0-5F96-321B-0EED5F409D2C}"/>
              </a:ext>
            </a:extLst>
          </p:cNvPr>
          <p:cNvSpPr>
            <a:spLocks noGrp="1"/>
          </p:cNvSpPr>
          <p:nvPr>
            <p:ph type="title"/>
          </p:nvPr>
        </p:nvSpPr>
        <p:spPr/>
        <p:txBody>
          <a:bodyPr/>
          <a:lstStyle/>
          <a:p>
            <a:r>
              <a:rPr lang="en-US" dirty="0"/>
              <a:t>Technical Background </a:t>
            </a:r>
          </a:p>
        </p:txBody>
      </p:sp>
      <p:sp>
        <p:nvSpPr>
          <p:cNvPr id="3" name="Content Placeholder 2">
            <a:extLst>
              <a:ext uri="{FF2B5EF4-FFF2-40B4-BE49-F238E27FC236}">
                <a16:creationId xmlns:a16="http://schemas.microsoft.com/office/drawing/2014/main" id="{0FB23A22-214D-EAAD-BA17-AD9D16ECCD27}"/>
              </a:ext>
            </a:extLst>
          </p:cNvPr>
          <p:cNvSpPr>
            <a:spLocks noGrp="1"/>
          </p:cNvSpPr>
          <p:nvPr>
            <p:ph idx="1"/>
          </p:nvPr>
        </p:nvSpPr>
        <p:spPr/>
        <p:txBody>
          <a:bodyPr/>
          <a:lstStyle/>
          <a:p>
            <a:r>
              <a:rPr lang="en-US" dirty="0"/>
              <a:t>Edge detection is important for finding features and borders in images</a:t>
            </a:r>
          </a:p>
          <a:p>
            <a:pPr lvl="1"/>
            <a:r>
              <a:rPr lang="en-US" dirty="0"/>
              <a:t>These can range from the retina blood vessels in this project, to animals or other objects</a:t>
            </a:r>
          </a:p>
          <a:p>
            <a:r>
              <a:rPr lang="en-US" dirty="0"/>
              <a:t>The noise effect of an image must be reduced with pre-filtering</a:t>
            </a:r>
          </a:p>
          <a:p>
            <a:r>
              <a:rPr lang="en-US" dirty="0"/>
              <a:t>Canny (1986) established critical criteria in selecting an edge detection filter:</a:t>
            </a:r>
          </a:p>
          <a:p>
            <a:pPr lvl="1"/>
            <a:r>
              <a:rPr lang="en-US" dirty="0"/>
              <a:t>Signal to Noise Ratio must be high, that is, stronger response to edge than noise</a:t>
            </a:r>
          </a:p>
          <a:p>
            <a:pPr lvl="1"/>
            <a:r>
              <a:rPr lang="en-US" dirty="0"/>
              <a:t>Edge Localization: The filter response should be strong at x = 0 and not elsewhere</a:t>
            </a:r>
          </a:p>
          <a:p>
            <a:pPr lvl="1"/>
            <a:r>
              <a:rPr lang="en-US" dirty="0"/>
              <a:t>Low False Positives: There must only be one maximum within the neighborhood</a:t>
            </a:r>
          </a:p>
          <a:p>
            <a:r>
              <a:rPr lang="en-US" dirty="0"/>
              <a:t>From these criteria, three prominent edge detection filters emerged</a:t>
            </a:r>
          </a:p>
          <a:p>
            <a:pPr lvl="1"/>
            <a:r>
              <a:rPr lang="en-US" dirty="0"/>
              <a:t>Canny, </a:t>
            </a:r>
            <a:r>
              <a:rPr lang="en-US" dirty="0" err="1"/>
              <a:t>LoG</a:t>
            </a:r>
            <a:r>
              <a:rPr lang="en-US" dirty="0"/>
              <a:t>, and Matched Filtering</a:t>
            </a:r>
          </a:p>
        </p:txBody>
      </p:sp>
      <p:sp>
        <p:nvSpPr>
          <p:cNvPr id="5" name="Slide Number Placeholder 4">
            <a:extLst>
              <a:ext uri="{FF2B5EF4-FFF2-40B4-BE49-F238E27FC236}">
                <a16:creationId xmlns:a16="http://schemas.microsoft.com/office/drawing/2014/main" id="{D7EFDD4C-433C-6D16-F6F1-DAF330878904}"/>
              </a:ext>
            </a:extLst>
          </p:cNvPr>
          <p:cNvSpPr>
            <a:spLocks noGrp="1"/>
          </p:cNvSpPr>
          <p:nvPr>
            <p:ph type="sldNum" sz="quarter" idx="12"/>
          </p:nvPr>
        </p:nvSpPr>
        <p:spPr/>
        <p:txBody>
          <a:bodyPr/>
          <a:lstStyle/>
          <a:p>
            <a:fld id="{FAE858A7-4E67-4370-B4B5-094CAEAE4D8D}" type="slidenum">
              <a:rPr lang="en-US" smtClean="0"/>
              <a:t>3</a:t>
            </a:fld>
            <a:endParaRPr lang="en-US"/>
          </a:p>
        </p:txBody>
      </p:sp>
    </p:spTree>
    <p:extLst>
      <p:ext uri="{BB962C8B-B14F-4D97-AF65-F5344CB8AC3E}">
        <p14:creationId xmlns:p14="http://schemas.microsoft.com/office/powerpoint/2010/main" val="3847268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F2EA-0A0A-063C-D041-8B48FA785149}"/>
              </a:ext>
            </a:extLst>
          </p:cNvPr>
          <p:cNvSpPr>
            <a:spLocks noGrp="1"/>
          </p:cNvSpPr>
          <p:nvPr>
            <p:ph type="title"/>
          </p:nvPr>
        </p:nvSpPr>
        <p:spPr>
          <a:xfrm>
            <a:off x="677334" y="609600"/>
            <a:ext cx="8596668" cy="737360"/>
          </a:xfrm>
        </p:spPr>
        <p:txBody>
          <a:bodyPr/>
          <a:lstStyle/>
          <a:p>
            <a:r>
              <a:rPr lang="en-US" dirty="0"/>
              <a:t>Technical Background</a:t>
            </a:r>
          </a:p>
        </p:txBody>
      </p:sp>
      <p:sp>
        <p:nvSpPr>
          <p:cNvPr id="3" name="Content Placeholder 2">
            <a:extLst>
              <a:ext uri="{FF2B5EF4-FFF2-40B4-BE49-F238E27FC236}">
                <a16:creationId xmlns:a16="http://schemas.microsoft.com/office/drawing/2014/main" id="{90D6A6C5-B556-D473-8165-F1CC8C778180}"/>
              </a:ext>
            </a:extLst>
          </p:cNvPr>
          <p:cNvSpPr>
            <a:spLocks noGrp="1"/>
          </p:cNvSpPr>
          <p:nvPr>
            <p:ph sz="half" idx="1"/>
          </p:nvPr>
        </p:nvSpPr>
        <p:spPr>
          <a:xfrm>
            <a:off x="677334" y="1489322"/>
            <a:ext cx="4184035" cy="4552039"/>
          </a:xfrm>
        </p:spPr>
        <p:txBody>
          <a:bodyPr/>
          <a:lstStyle/>
          <a:p>
            <a:r>
              <a:rPr lang="en-US" dirty="0"/>
              <a:t>The Laplace of Gaussian (</a:t>
            </a:r>
            <a:r>
              <a:rPr lang="en-US" dirty="0" err="1"/>
              <a:t>LoG</a:t>
            </a:r>
            <a:r>
              <a:rPr lang="en-US" dirty="0"/>
              <a:t>) is a Laplace function with a Gaussian pre-filter, shown below. </a:t>
            </a:r>
          </a:p>
        </p:txBody>
      </p:sp>
      <p:sp>
        <p:nvSpPr>
          <p:cNvPr id="5" name="Content Placeholder 4">
            <a:extLst>
              <a:ext uri="{FF2B5EF4-FFF2-40B4-BE49-F238E27FC236}">
                <a16:creationId xmlns:a16="http://schemas.microsoft.com/office/drawing/2014/main" id="{64BE4543-099F-5BE2-5B8C-7BDC1F3EAFEF}"/>
              </a:ext>
            </a:extLst>
          </p:cNvPr>
          <p:cNvSpPr>
            <a:spLocks noGrp="1"/>
          </p:cNvSpPr>
          <p:nvPr>
            <p:ph sz="half" idx="2"/>
          </p:nvPr>
        </p:nvSpPr>
        <p:spPr>
          <a:xfrm>
            <a:off x="5089970" y="1489323"/>
            <a:ext cx="4184034" cy="4552040"/>
          </a:xfrm>
        </p:spPr>
        <p:txBody>
          <a:bodyPr/>
          <a:lstStyle/>
          <a:p>
            <a:r>
              <a:rPr lang="en-US" dirty="0"/>
              <a:t>The Canny method utilizes the gradient of two first order derivatives corresponding to the rows and columns of an image.</a:t>
            </a:r>
          </a:p>
          <a:p>
            <a:pPr lvl="1"/>
            <a:r>
              <a:rPr lang="en-US" dirty="0"/>
              <a:t>Compute the first order derivatives of the rows and columns</a:t>
            </a:r>
          </a:p>
          <a:p>
            <a:pPr lvl="1"/>
            <a:r>
              <a:rPr lang="en-US" dirty="0"/>
              <a:t>Compute the magnitude and direction of the gradient</a:t>
            </a:r>
          </a:p>
          <a:p>
            <a:pPr lvl="1"/>
            <a:r>
              <a:rPr lang="en-US" dirty="0"/>
              <a:t>Apply non-maximum suppression to the gradient magnitude, finding maximum along the gradient direction</a:t>
            </a:r>
          </a:p>
          <a:p>
            <a:pPr lvl="1"/>
            <a:r>
              <a:rPr lang="en-US" dirty="0"/>
              <a:t>Weak edges can be linked after implementing a connectivity analysis.</a:t>
            </a:r>
          </a:p>
        </p:txBody>
      </p:sp>
      <p:sp>
        <p:nvSpPr>
          <p:cNvPr id="4" name="Slide Number Placeholder 3">
            <a:extLst>
              <a:ext uri="{FF2B5EF4-FFF2-40B4-BE49-F238E27FC236}">
                <a16:creationId xmlns:a16="http://schemas.microsoft.com/office/drawing/2014/main" id="{3C600063-1688-5A78-3605-819237FAAC5B}"/>
              </a:ext>
            </a:extLst>
          </p:cNvPr>
          <p:cNvSpPr>
            <a:spLocks noGrp="1"/>
          </p:cNvSpPr>
          <p:nvPr>
            <p:ph type="sldNum" sz="quarter" idx="12"/>
          </p:nvPr>
        </p:nvSpPr>
        <p:spPr/>
        <p:txBody>
          <a:bodyPr/>
          <a:lstStyle/>
          <a:p>
            <a:fld id="{FAE858A7-4E67-4370-B4B5-094CAEAE4D8D}" type="slidenum">
              <a:rPr lang="en-US" smtClean="0"/>
              <a:t>4</a:t>
            </a:fld>
            <a:endParaRPr lang="en-US"/>
          </a:p>
        </p:txBody>
      </p:sp>
      <p:pic>
        <p:nvPicPr>
          <p:cNvPr id="7" name="Picture 6">
            <a:extLst>
              <a:ext uri="{FF2B5EF4-FFF2-40B4-BE49-F238E27FC236}">
                <a16:creationId xmlns:a16="http://schemas.microsoft.com/office/drawing/2014/main" id="{38D5AD05-663E-8069-5D57-400745E8CDF6}"/>
              </a:ext>
            </a:extLst>
          </p:cNvPr>
          <p:cNvPicPr>
            <a:picLocks noChangeAspect="1"/>
          </p:cNvPicPr>
          <p:nvPr/>
        </p:nvPicPr>
        <p:blipFill>
          <a:blip r:embed="rId2"/>
          <a:stretch>
            <a:fillRect/>
          </a:stretch>
        </p:blipFill>
        <p:spPr>
          <a:xfrm>
            <a:off x="807243" y="3180819"/>
            <a:ext cx="3924215" cy="2909996"/>
          </a:xfrm>
          <a:prstGeom prst="rect">
            <a:avLst/>
          </a:prstGeom>
        </p:spPr>
      </p:pic>
      <p:pic>
        <p:nvPicPr>
          <p:cNvPr id="9" name="Picture 8">
            <a:extLst>
              <a:ext uri="{FF2B5EF4-FFF2-40B4-BE49-F238E27FC236}">
                <a16:creationId xmlns:a16="http://schemas.microsoft.com/office/drawing/2014/main" id="{4A2BEFD2-9BAA-45D2-29B7-2D76FECF6BDB}"/>
              </a:ext>
            </a:extLst>
          </p:cNvPr>
          <p:cNvPicPr>
            <a:picLocks noChangeAspect="1"/>
          </p:cNvPicPr>
          <p:nvPr/>
        </p:nvPicPr>
        <p:blipFill>
          <a:blip r:embed="rId3"/>
          <a:stretch>
            <a:fillRect/>
          </a:stretch>
        </p:blipFill>
        <p:spPr>
          <a:xfrm>
            <a:off x="1090861" y="2520659"/>
            <a:ext cx="3356980" cy="660160"/>
          </a:xfrm>
          <a:prstGeom prst="rect">
            <a:avLst/>
          </a:prstGeom>
        </p:spPr>
      </p:pic>
    </p:spTree>
    <p:extLst>
      <p:ext uri="{BB962C8B-B14F-4D97-AF65-F5344CB8AC3E}">
        <p14:creationId xmlns:p14="http://schemas.microsoft.com/office/powerpoint/2010/main" val="171634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DC669-D07C-C204-FF50-782B04052F35}"/>
              </a:ext>
            </a:extLst>
          </p:cNvPr>
          <p:cNvSpPr>
            <a:spLocks noGrp="1"/>
          </p:cNvSpPr>
          <p:nvPr>
            <p:ph type="title"/>
          </p:nvPr>
        </p:nvSpPr>
        <p:spPr/>
        <p:txBody>
          <a:bodyPr/>
          <a:lstStyle/>
          <a:p>
            <a:r>
              <a:rPr lang="en-US" dirty="0"/>
              <a:t>Technical Background – Canny continued</a:t>
            </a:r>
          </a:p>
        </p:txBody>
      </p:sp>
      <p:sp>
        <p:nvSpPr>
          <p:cNvPr id="6" name="Text Placeholder 5">
            <a:extLst>
              <a:ext uri="{FF2B5EF4-FFF2-40B4-BE49-F238E27FC236}">
                <a16:creationId xmlns:a16="http://schemas.microsoft.com/office/drawing/2014/main" id="{FA73E01C-2803-0146-08CB-9C8D575AD4C4}"/>
              </a:ext>
            </a:extLst>
          </p:cNvPr>
          <p:cNvSpPr>
            <a:spLocks noGrp="1"/>
          </p:cNvSpPr>
          <p:nvPr>
            <p:ph type="body" idx="1"/>
          </p:nvPr>
        </p:nvSpPr>
        <p:spPr>
          <a:xfrm>
            <a:off x="675745" y="1354138"/>
            <a:ext cx="4185623" cy="576262"/>
          </a:xfrm>
        </p:spPr>
        <p:txBody>
          <a:bodyPr/>
          <a:lstStyle/>
          <a:p>
            <a:r>
              <a:rPr lang="en-US" dirty="0"/>
              <a:t>Relevant equations</a:t>
            </a:r>
          </a:p>
        </p:txBody>
      </p:sp>
      <p:sp>
        <p:nvSpPr>
          <p:cNvPr id="7" name="Content Placeholder 6">
            <a:extLst>
              <a:ext uri="{FF2B5EF4-FFF2-40B4-BE49-F238E27FC236}">
                <a16:creationId xmlns:a16="http://schemas.microsoft.com/office/drawing/2014/main" id="{E7EB846C-FD97-6574-0222-7AFCCBDF06E5}"/>
              </a:ext>
            </a:extLst>
          </p:cNvPr>
          <p:cNvSpPr>
            <a:spLocks noGrp="1"/>
          </p:cNvSpPr>
          <p:nvPr>
            <p:ph sz="half" idx="2"/>
          </p:nvPr>
        </p:nvSpPr>
        <p:spPr>
          <a:xfrm>
            <a:off x="675745" y="1930401"/>
            <a:ext cx="4185623" cy="4110962"/>
          </a:xfrm>
        </p:spPr>
        <p:txBody>
          <a:bodyPr/>
          <a:lstStyle/>
          <a:p>
            <a:r>
              <a:rPr lang="en-US" dirty="0"/>
              <a:t>M(</a:t>
            </a:r>
            <a:r>
              <a:rPr lang="en-US" dirty="0" err="1"/>
              <a:t>x,y</a:t>
            </a:r>
            <a:r>
              <a:rPr lang="en-US" dirty="0"/>
              <a:t>) and </a:t>
            </a:r>
            <a:r>
              <a:rPr lang="el-GR" dirty="0"/>
              <a:t>α</a:t>
            </a:r>
            <a:r>
              <a:rPr lang="en-US" dirty="0"/>
              <a:t>(</a:t>
            </a:r>
            <a:r>
              <a:rPr lang="en-US" dirty="0" err="1"/>
              <a:t>x,y</a:t>
            </a:r>
            <a:r>
              <a:rPr lang="en-US" dirty="0"/>
              <a:t>) represent the magnitude and direction of the gradient respectively. </a:t>
            </a:r>
          </a:p>
        </p:txBody>
      </p:sp>
      <p:sp>
        <p:nvSpPr>
          <p:cNvPr id="8" name="Text Placeholder 7">
            <a:extLst>
              <a:ext uri="{FF2B5EF4-FFF2-40B4-BE49-F238E27FC236}">
                <a16:creationId xmlns:a16="http://schemas.microsoft.com/office/drawing/2014/main" id="{F3AAEFE0-B78E-EDE9-7502-724046CFA26C}"/>
              </a:ext>
            </a:extLst>
          </p:cNvPr>
          <p:cNvSpPr>
            <a:spLocks noGrp="1"/>
          </p:cNvSpPr>
          <p:nvPr>
            <p:ph type="body" sz="quarter" idx="3"/>
          </p:nvPr>
        </p:nvSpPr>
        <p:spPr>
          <a:xfrm>
            <a:off x="5088383" y="1354138"/>
            <a:ext cx="4185618" cy="576262"/>
          </a:xfrm>
        </p:spPr>
        <p:txBody>
          <a:bodyPr/>
          <a:lstStyle/>
          <a:p>
            <a:pPr algn="ctr"/>
            <a:r>
              <a:rPr lang="en-US" dirty="0"/>
              <a:t>Canny Gradient</a:t>
            </a:r>
          </a:p>
        </p:txBody>
      </p:sp>
      <p:sp>
        <p:nvSpPr>
          <p:cNvPr id="9" name="Content Placeholder 8">
            <a:extLst>
              <a:ext uri="{FF2B5EF4-FFF2-40B4-BE49-F238E27FC236}">
                <a16:creationId xmlns:a16="http://schemas.microsoft.com/office/drawing/2014/main" id="{5371B9B0-3AD2-5902-45D5-1BA2CC8B3EBD}"/>
              </a:ext>
            </a:extLst>
          </p:cNvPr>
          <p:cNvSpPr>
            <a:spLocks noGrp="1"/>
          </p:cNvSpPr>
          <p:nvPr>
            <p:ph sz="quarter" idx="4"/>
          </p:nvPr>
        </p:nvSpPr>
        <p:spPr>
          <a:xfrm>
            <a:off x="5088384" y="1930401"/>
            <a:ext cx="4185617" cy="4110962"/>
          </a:xfrm>
        </p:spPr>
        <p:txBody>
          <a:bodyPr/>
          <a:lstStyle/>
          <a:p>
            <a:endParaRPr lang="en-US"/>
          </a:p>
        </p:txBody>
      </p:sp>
      <p:sp>
        <p:nvSpPr>
          <p:cNvPr id="5" name="Slide Number Placeholder 4">
            <a:extLst>
              <a:ext uri="{FF2B5EF4-FFF2-40B4-BE49-F238E27FC236}">
                <a16:creationId xmlns:a16="http://schemas.microsoft.com/office/drawing/2014/main" id="{4C2951E0-F85F-F8D9-C18F-9DD2C0906899}"/>
              </a:ext>
            </a:extLst>
          </p:cNvPr>
          <p:cNvSpPr>
            <a:spLocks noGrp="1"/>
          </p:cNvSpPr>
          <p:nvPr>
            <p:ph type="sldNum" sz="quarter" idx="12"/>
          </p:nvPr>
        </p:nvSpPr>
        <p:spPr/>
        <p:txBody>
          <a:bodyPr/>
          <a:lstStyle/>
          <a:p>
            <a:fld id="{FAE858A7-4E67-4370-B4B5-094CAEAE4D8D}" type="slidenum">
              <a:rPr lang="en-US" smtClean="0"/>
              <a:t>5</a:t>
            </a:fld>
            <a:endParaRPr lang="en-US"/>
          </a:p>
        </p:txBody>
      </p:sp>
      <p:pic>
        <p:nvPicPr>
          <p:cNvPr id="11" name="Picture 10">
            <a:extLst>
              <a:ext uri="{FF2B5EF4-FFF2-40B4-BE49-F238E27FC236}">
                <a16:creationId xmlns:a16="http://schemas.microsoft.com/office/drawing/2014/main" id="{5B0A9844-3443-5CF6-1619-8676555219D4}"/>
              </a:ext>
            </a:extLst>
          </p:cNvPr>
          <p:cNvPicPr>
            <a:picLocks noChangeAspect="1"/>
          </p:cNvPicPr>
          <p:nvPr/>
        </p:nvPicPr>
        <p:blipFill>
          <a:blip r:embed="rId2"/>
          <a:stretch>
            <a:fillRect/>
          </a:stretch>
        </p:blipFill>
        <p:spPr>
          <a:xfrm>
            <a:off x="5088382" y="1930400"/>
            <a:ext cx="6229396" cy="4314857"/>
          </a:xfrm>
          <a:prstGeom prst="rect">
            <a:avLst/>
          </a:prstGeom>
        </p:spPr>
      </p:pic>
      <p:pic>
        <p:nvPicPr>
          <p:cNvPr id="12" name="Picture 11">
            <a:extLst>
              <a:ext uri="{FF2B5EF4-FFF2-40B4-BE49-F238E27FC236}">
                <a16:creationId xmlns:a16="http://schemas.microsoft.com/office/drawing/2014/main" id="{D28A751D-20FE-4522-C1F4-73F4085AA85F}"/>
              </a:ext>
            </a:extLst>
          </p:cNvPr>
          <p:cNvPicPr>
            <a:picLocks noChangeAspect="1"/>
          </p:cNvPicPr>
          <p:nvPr/>
        </p:nvPicPr>
        <p:blipFill>
          <a:blip r:embed="rId3"/>
          <a:stretch>
            <a:fillRect/>
          </a:stretch>
        </p:blipFill>
        <p:spPr>
          <a:xfrm>
            <a:off x="956597" y="3267297"/>
            <a:ext cx="3623918" cy="3139190"/>
          </a:xfrm>
          <a:prstGeom prst="rect">
            <a:avLst/>
          </a:prstGeom>
        </p:spPr>
      </p:pic>
    </p:spTree>
    <p:extLst>
      <p:ext uri="{BB962C8B-B14F-4D97-AF65-F5344CB8AC3E}">
        <p14:creationId xmlns:p14="http://schemas.microsoft.com/office/powerpoint/2010/main" val="253704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703E8F-B0F0-8AF3-146D-B3E1221AB2CD}"/>
              </a:ext>
            </a:extLst>
          </p:cNvPr>
          <p:cNvSpPr>
            <a:spLocks noGrp="1"/>
          </p:cNvSpPr>
          <p:nvPr>
            <p:ph type="title"/>
          </p:nvPr>
        </p:nvSpPr>
        <p:spPr>
          <a:xfrm>
            <a:off x="677334" y="609600"/>
            <a:ext cx="8596668" cy="956378"/>
          </a:xfrm>
        </p:spPr>
        <p:txBody>
          <a:bodyPr/>
          <a:lstStyle/>
          <a:p>
            <a:r>
              <a:rPr lang="en-US" dirty="0"/>
              <a:t>Technical Background – Matched Filter</a:t>
            </a:r>
          </a:p>
        </p:txBody>
      </p:sp>
      <p:sp>
        <p:nvSpPr>
          <p:cNvPr id="9" name="Content Placeholder 8">
            <a:extLst>
              <a:ext uri="{FF2B5EF4-FFF2-40B4-BE49-F238E27FC236}">
                <a16:creationId xmlns:a16="http://schemas.microsoft.com/office/drawing/2014/main" id="{92CFAE9C-049C-E3FB-216E-BF27E4391911}"/>
              </a:ext>
            </a:extLst>
          </p:cNvPr>
          <p:cNvSpPr>
            <a:spLocks noGrp="1"/>
          </p:cNvSpPr>
          <p:nvPr>
            <p:ph idx="1"/>
          </p:nvPr>
        </p:nvSpPr>
        <p:spPr>
          <a:xfrm>
            <a:off x="677334" y="1565979"/>
            <a:ext cx="8596668" cy="4475384"/>
          </a:xfrm>
        </p:spPr>
        <p:txBody>
          <a:bodyPr/>
          <a:lstStyle/>
          <a:p>
            <a:r>
              <a:rPr lang="en-US" dirty="0"/>
              <a:t>The matched filter implements a gaussian filter along one direction, rotating it, then applying the rotated filter. This is repeated until a bank of filtered images is completed. </a:t>
            </a:r>
          </a:p>
          <a:p>
            <a:r>
              <a:rPr lang="en-US" dirty="0"/>
              <a:t>The filtered image bank is then checked pixel by pixel to find the strongest response to filtering with a new image formed from these responses. </a:t>
            </a:r>
          </a:p>
          <a:p>
            <a:r>
              <a:rPr lang="en-US" dirty="0"/>
              <a:t>After a threshold is chosen, pixel gray values below the threshold are set to 0 (black) and above are set to 1 (white). </a:t>
            </a:r>
          </a:p>
          <a:p>
            <a:r>
              <a:rPr lang="en-US" dirty="0"/>
              <a:t>Lastly, to eliminate small, weak edges which are disconnected from stronger edges, a length filtering technique is applied to the image. This involves labeling each cluster of connected pixels with value = 1, then removing the clusters below a certain threshold.</a:t>
            </a:r>
          </a:p>
        </p:txBody>
      </p:sp>
      <p:sp>
        <p:nvSpPr>
          <p:cNvPr id="7" name="Slide Number Placeholder 6">
            <a:extLst>
              <a:ext uri="{FF2B5EF4-FFF2-40B4-BE49-F238E27FC236}">
                <a16:creationId xmlns:a16="http://schemas.microsoft.com/office/drawing/2014/main" id="{0B3BE8CA-F2C0-FDB6-5BCC-9834468ED62E}"/>
              </a:ext>
            </a:extLst>
          </p:cNvPr>
          <p:cNvSpPr>
            <a:spLocks noGrp="1"/>
          </p:cNvSpPr>
          <p:nvPr>
            <p:ph type="sldNum" sz="quarter" idx="12"/>
          </p:nvPr>
        </p:nvSpPr>
        <p:spPr/>
        <p:txBody>
          <a:bodyPr/>
          <a:lstStyle/>
          <a:p>
            <a:fld id="{FAE858A7-4E67-4370-B4B5-094CAEAE4D8D}" type="slidenum">
              <a:rPr lang="en-US" smtClean="0"/>
              <a:t>6</a:t>
            </a:fld>
            <a:endParaRPr lang="en-US"/>
          </a:p>
        </p:txBody>
      </p:sp>
    </p:spTree>
    <p:extLst>
      <p:ext uri="{BB962C8B-B14F-4D97-AF65-F5344CB8AC3E}">
        <p14:creationId xmlns:p14="http://schemas.microsoft.com/office/powerpoint/2010/main" val="713067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23068E-E031-4C8F-DBC5-0D73D1B2F397}"/>
              </a:ext>
            </a:extLst>
          </p:cNvPr>
          <p:cNvSpPr>
            <a:spLocks noGrp="1"/>
          </p:cNvSpPr>
          <p:nvPr>
            <p:ph type="title"/>
          </p:nvPr>
        </p:nvSpPr>
        <p:spPr/>
        <p:txBody>
          <a:bodyPr/>
          <a:lstStyle/>
          <a:p>
            <a:r>
              <a:rPr lang="en-US" dirty="0"/>
              <a:t>Experimental Results</a:t>
            </a:r>
          </a:p>
        </p:txBody>
      </p:sp>
      <p:sp>
        <p:nvSpPr>
          <p:cNvPr id="6" name="Text Placeholder 5">
            <a:extLst>
              <a:ext uri="{FF2B5EF4-FFF2-40B4-BE49-F238E27FC236}">
                <a16:creationId xmlns:a16="http://schemas.microsoft.com/office/drawing/2014/main" id="{4E5D5D9A-052B-E75B-B71E-CE1687B244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DF77CB-B6D2-23C7-56CC-1E43467B98A4}"/>
              </a:ext>
            </a:extLst>
          </p:cNvPr>
          <p:cNvSpPr>
            <a:spLocks noGrp="1"/>
          </p:cNvSpPr>
          <p:nvPr>
            <p:ph type="sldNum" sz="quarter" idx="12"/>
          </p:nvPr>
        </p:nvSpPr>
        <p:spPr/>
        <p:txBody>
          <a:bodyPr/>
          <a:lstStyle/>
          <a:p>
            <a:fld id="{FAE858A7-4E67-4370-B4B5-094CAEAE4D8D}" type="slidenum">
              <a:rPr lang="en-US" smtClean="0"/>
              <a:t>7</a:t>
            </a:fld>
            <a:endParaRPr lang="en-US"/>
          </a:p>
        </p:txBody>
      </p:sp>
    </p:spTree>
    <p:extLst>
      <p:ext uri="{BB962C8B-B14F-4D97-AF65-F5344CB8AC3E}">
        <p14:creationId xmlns:p14="http://schemas.microsoft.com/office/powerpoint/2010/main" val="22044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ADF2D4-425F-3432-62B6-AB5DAC67848A}"/>
              </a:ext>
            </a:extLst>
          </p:cNvPr>
          <p:cNvSpPr>
            <a:spLocks noGrp="1"/>
          </p:cNvSpPr>
          <p:nvPr>
            <p:ph type="title"/>
          </p:nvPr>
        </p:nvSpPr>
        <p:spPr/>
        <p:txBody>
          <a:bodyPr/>
          <a:lstStyle/>
          <a:p>
            <a:r>
              <a:rPr lang="en-US" dirty="0"/>
              <a:t>General process</a:t>
            </a:r>
          </a:p>
        </p:txBody>
      </p:sp>
      <p:sp>
        <p:nvSpPr>
          <p:cNvPr id="6" name="Content Placeholder 5">
            <a:extLst>
              <a:ext uri="{FF2B5EF4-FFF2-40B4-BE49-F238E27FC236}">
                <a16:creationId xmlns:a16="http://schemas.microsoft.com/office/drawing/2014/main" id="{06199DE9-861C-D872-01E9-0A035087C226}"/>
              </a:ext>
            </a:extLst>
          </p:cNvPr>
          <p:cNvSpPr>
            <a:spLocks noGrp="1"/>
          </p:cNvSpPr>
          <p:nvPr>
            <p:ph idx="1"/>
          </p:nvPr>
        </p:nvSpPr>
        <p:spPr/>
        <p:txBody>
          <a:bodyPr/>
          <a:lstStyle/>
          <a:p>
            <a:r>
              <a:rPr lang="en-US" dirty="0"/>
              <a:t>I first experimented with Retina 1 to get a feel for how the different parameters affected the image quality after filtering. In particular, I varied sigma, the filter size, and the number of filters.</a:t>
            </a:r>
          </a:p>
          <a:p>
            <a:pPr lvl="1"/>
            <a:r>
              <a:rPr lang="en-US" dirty="0"/>
              <a:t>The filter is the gaussian function in matrix form with the size </a:t>
            </a:r>
            <a:r>
              <a:rPr lang="en-US" dirty="0" err="1"/>
              <a:t>determinine</a:t>
            </a:r>
            <a:r>
              <a:rPr lang="en-US" dirty="0"/>
              <a:t> the rows/columns of the </a:t>
            </a:r>
            <a:r>
              <a:rPr lang="en-US" dirty="0" err="1"/>
              <a:t>nxn</a:t>
            </a:r>
            <a:r>
              <a:rPr lang="en-US" dirty="0"/>
              <a:t> matrix. </a:t>
            </a:r>
          </a:p>
          <a:p>
            <a:pPr lvl="1"/>
            <a:r>
              <a:rPr lang="en-US" dirty="0"/>
              <a:t>The number of filters, as implied, changes the number of filters used on the image. I set the rotation angle between each filter to be equal to 180°/(number of filters). That is, if number of filters is 10, then there is an 18° difference between each filter with the first filter at 0°, then 10°and stopping at 162°.</a:t>
            </a:r>
          </a:p>
          <a:p>
            <a:pPr lvl="1"/>
            <a:r>
              <a:rPr lang="en-US" dirty="0"/>
              <a:t>After finding optimal matched filtering parameters, I experimented with the  length filtering to determine how many pixels to remove for a good image. </a:t>
            </a:r>
          </a:p>
        </p:txBody>
      </p:sp>
      <p:sp>
        <p:nvSpPr>
          <p:cNvPr id="4" name="Slide Number Placeholder 3">
            <a:extLst>
              <a:ext uri="{FF2B5EF4-FFF2-40B4-BE49-F238E27FC236}">
                <a16:creationId xmlns:a16="http://schemas.microsoft.com/office/drawing/2014/main" id="{76199A3C-4F35-3BD1-F235-DFC4C9391C8A}"/>
              </a:ext>
            </a:extLst>
          </p:cNvPr>
          <p:cNvSpPr>
            <a:spLocks noGrp="1"/>
          </p:cNvSpPr>
          <p:nvPr>
            <p:ph type="sldNum" sz="quarter" idx="12"/>
          </p:nvPr>
        </p:nvSpPr>
        <p:spPr/>
        <p:txBody>
          <a:bodyPr/>
          <a:lstStyle/>
          <a:p>
            <a:fld id="{FAE858A7-4E67-4370-B4B5-094CAEAE4D8D}" type="slidenum">
              <a:rPr lang="en-US" smtClean="0"/>
              <a:t>8</a:t>
            </a:fld>
            <a:endParaRPr lang="en-US"/>
          </a:p>
        </p:txBody>
      </p:sp>
    </p:spTree>
    <p:extLst>
      <p:ext uri="{BB962C8B-B14F-4D97-AF65-F5344CB8AC3E}">
        <p14:creationId xmlns:p14="http://schemas.microsoft.com/office/powerpoint/2010/main" val="151639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DC4676-194A-CDF7-CD93-0DA820DC79E0}"/>
              </a:ext>
            </a:extLst>
          </p:cNvPr>
          <p:cNvSpPr>
            <a:spLocks noGrp="1"/>
          </p:cNvSpPr>
          <p:nvPr>
            <p:ph type="sldNum" sz="quarter" idx="12"/>
          </p:nvPr>
        </p:nvSpPr>
        <p:spPr>
          <a:xfrm>
            <a:off x="8590663" y="6219755"/>
            <a:ext cx="683339" cy="365125"/>
          </a:xfrm>
        </p:spPr>
        <p:txBody>
          <a:bodyPr/>
          <a:lstStyle/>
          <a:p>
            <a:fld id="{FAE858A7-4E67-4370-B4B5-094CAEAE4D8D}" type="slidenum">
              <a:rPr lang="en-US" smtClean="0"/>
              <a:t>9</a:t>
            </a:fld>
            <a:endParaRPr lang="en-US" dirty="0"/>
          </a:p>
        </p:txBody>
      </p:sp>
      <p:pic>
        <p:nvPicPr>
          <p:cNvPr id="7" name="Picture 6" descr="A close-up of a white sphere&#10;&#10;Description automatically generated">
            <a:extLst>
              <a:ext uri="{FF2B5EF4-FFF2-40B4-BE49-F238E27FC236}">
                <a16:creationId xmlns:a16="http://schemas.microsoft.com/office/drawing/2014/main" id="{2797341B-9AB1-EDC1-7E00-E92EEE3F2E65}"/>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5457" r="8158" b="15809"/>
          <a:stretch/>
        </p:blipFill>
        <p:spPr>
          <a:xfrm>
            <a:off x="959133" y="774675"/>
            <a:ext cx="1752144" cy="1380401"/>
          </a:xfrm>
          <a:prstGeom prst="rect">
            <a:avLst/>
          </a:prstGeom>
        </p:spPr>
      </p:pic>
      <p:sp>
        <p:nvSpPr>
          <p:cNvPr id="8" name="TextBox 7">
            <a:extLst>
              <a:ext uri="{FF2B5EF4-FFF2-40B4-BE49-F238E27FC236}">
                <a16:creationId xmlns:a16="http://schemas.microsoft.com/office/drawing/2014/main" id="{57380D3E-401C-C55E-5EF8-87D863C2CB83}"/>
              </a:ext>
            </a:extLst>
          </p:cNvPr>
          <p:cNvSpPr txBox="1"/>
          <p:nvPr/>
        </p:nvSpPr>
        <p:spPr>
          <a:xfrm>
            <a:off x="847890" y="128347"/>
            <a:ext cx="8903886" cy="646331"/>
          </a:xfrm>
          <a:prstGeom prst="rect">
            <a:avLst/>
          </a:prstGeom>
          <a:noFill/>
        </p:spPr>
        <p:txBody>
          <a:bodyPr wrap="square" rtlCol="0">
            <a:spAutoFit/>
          </a:bodyPr>
          <a:lstStyle/>
          <a:p>
            <a:pPr algn="ctr"/>
            <a:r>
              <a:rPr lang="en-US" u="sng" dirty="0"/>
              <a:t>Sigma</a:t>
            </a:r>
          </a:p>
          <a:p>
            <a:r>
              <a:rPr lang="en-US" dirty="0"/>
              <a:t>	     1 			    2 			   3 				4 				5</a:t>
            </a:r>
          </a:p>
        </p:txBody>
      </p:sp>
      <p:sp>
        <p:nvSpPr>
          <p:cNvPr id="9" name="TextBox 8">
            <a:extLst>
              <a:ext uri="{FF2B5EF4-FFF2-40B4-BE49-F238E27FC236}">
                <a16:creationId xmlns:a16="http://schemas.microsoft.com/office/drawing/2014/main" id="{62633514-E9A8-7301-2522-D9782003D63A}"/>
              </a:ext>
            </a:extLst>
          </p:cNvPr>
          <p:cNvSpPr txBox="1"/>
          <p:nvPr/>
        </p:nvSpPr>
        <p:spPr>
          <a:xfrm rot="10800000">
            <a:off x="109224" y="0"/>
            <a:ext cx="738664" cy="6857999"/>
          </a:xfrm>
          <a:prstGeom prst="rect">
            <a:avLst/>
          </a:prstGeom>
          <a:noFill/>
        </p:spPr>
        <p:txBody>
          <a:bodyPr vert="eaVert" wrap="square" rtlCol="0">
            <a:spAutoFit/>
          </a:bodyPr>
          <a:lstStyle/>
          <a:p>
            <a:pPr algn="ctr"/>
            <a:r>
              <a:rPr lang="en-US" u="sng" dirty="0"/>
              <a:t>Filter Size</a:t>
            </a:r>
          </a:p>
          <a:p>
            <a:r>
              <a:rPr lang="en-US" dirty="0"/>
              <a:t>		    9 		    7 		    5 		    3</a:t>
            </a:r>
          </a:p>
        </p:txBody>
      </p:sp>
      <p:pic>
        <p:nvPicPr>
          <p:cNvPr id="11" name="Picture 10" descr="A close-up of a white sphere&#10;&#10;Description automatically generated">
            <a:extLst>
              <a:ext uri="{FF2B5EF4-FFF2-40B4-BE49-F238E27FC236}">
                <a16:creationId xmlns:a16="http://schemas.microsoft.com/office/drawing/2014/main" id="{70D4FE8A-FE85-BC11-397F-CEF0F2F56919}"/>
              </a:ext>
            </a:extLst>
          </p:cNvPr>
          <p:cNvPicPr>
            <a:picLocks noChangeAspect="1"/>
          </p:cNvPicPr>
          <p:nvPr/>
        </p:nvPicPr>
        <p:blipFill rotWithShape="1">
          <a:blip r:embed="rId3">
            <a:extLst>
              <a:ext uri="{28A0092B-C50C-407E-A947-70E740481C1C}">
                <a14:useLocalDpi xmlns:a14="http://schemas.microsoft.com/office/drawing/2010/main" val="0"/>
              </a:ext>
            </a:extLst>
          </a:blip>
          <a:srcRect l="50569" t="7316" r="8383" b="17122"/>
          <a:stretch/>
        </p:blipFill>
        <p:spPr>
          <a:xfrm>
            <a:off x="959133" y="2155076"/>
            <a:ext cx="1752144" cy="1351490"/>
          </a:xfrm>
          <a:prstGeom prst="rect">
            <a:avLst/>
          </a:prstGeom>
        </p:spPr>
      </p:pic>
      <p:pic>
        <p:nvPicPr>
          <p:cNvPr id="13" name="Picture 12" descr="A close-up of a white sphere&#10;&#10;Description automatically generated">
            <a:extLst>
              <a:ext uri="{FF2B5EF4-FFF2-40B4-BE49-F238E27FC236}">
                <a16:creationId xmlns:a16="http://schemas.microsoft.com/office/drawing/2014/main" id="{C8B071FD-F9DC-6C86-3027-DF0E8CB79B07}"/>
              </a:ext>
            </a:extLst>
          </p:cNvPr>
          <p:cNvPicPr>
            <a:picLocks noChangeAspect="1"/>
          </p:cNvPicPr>
          <p:nvPr/>
        </p:nvPicPr>
        <p:blipFill rotWithShape="1">
          <a:blip r:embed="rId4">
            <a:extLst>
              <a:ext uri="{28A0092B-C50C-407E-A947-70E740481C1C}">
                <a14:useLocalDpi xmlns:a14="http://schemas.microsoft.com/office/drawing/2010/main" val="0"/>
              </a:ext>
            </a:extLst>
          </a:blip>
          <a:srcRect l="50838" t="7350" r="8653" b="17577"/>
          <a:stretch/>
        </p:blipFill>
        <p:spPr>
          <a:xfrm>
            <a:off x="959133" y="3506566"/>
            <a:ext cx="1752143" cy="1361699"/>
          </a:xfrm>
          <a:prstGeom prst="rect">
            <a:avLst/>
          </a:prstGeom>
        </p:spPr>
      </p:pic>
      <p:pic>
        <p:nvPicPr>
          <p:cNvPr id="15" name="Picture 14" descr="A close-up of a white sphere&#10;&#10;Description automatically generated">
            <a:extLst>
              <a:ext uri="{FF2B5EF4-FFF2-40B4-BE49-F238E27FC236}">
                <a16:creationId xmlns:a16="http://schemas.microsoft.com/office/drawing/2014/main" id="{6DF02687-C681-8ECC-3B2D-0103B190C791}"/>
              </a:ext>
            </a:extLst>
          </p:cNvPr>
          <p:cNvPicPr>
            <a:picLocks noChangeAspect="1"/>
          </p:cNvPicPr>
          <p:nvPr/>
        </p:nvPicPr>
        <p:blipFill rotWithShape="1">
          <a:blip r:embed="rId5">
            <a:extLst>
              <a:ext uri="{28A0092B-C50C-407E-A947-70E740481C1C}">
                <a14:useLocalDpi xmlns:a14="http://schemas.microsoft.com/office/drawing/2010/main" val="0"/>
              </a:ext>
            </a:extLst>
          </a:blip>
          <a:srcRect l="51018" t="7705" r="8608" b="17389"/>
          <a:stretch/>
        </p:blipFill>
        <p:spPr>
          <a:xfrm>
            <a:off x="959132" y="4855461"/>
            <a:ext cx="1752144" cy="1364294"/>
          </a:xfrm>
          <a:prstGeom prst="rect">
            <a:avLst/>
          </a:prstGeom>
        </p:spPr>
      </p:pic>
      <p:pic>
        <p:nvPicPr>
          <p:cNvPr id="17" name="Picture 16" descr="A close-up of a white sphere&#10;&#10;Description automatically generated">
            <a:extLst>
              <a:ext uri="{FF2B5EF4-FFF2-40B4-BE49-F238E27FC236}">
                <a16:creationId xmlns:a16="http://schemas.microsoft.com/office/drawing/2014/main" id="{E399914B-C138-9BCF-0090-D09A386814B9}"/>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t="5672" r="7979" b="16345"/>
          <a:stretch/>
        </p:blipFill>
        <p:spPr>
          <a:xfrm>
            <a:off x="2711276" y="774674"/>
            <a:ext cx="1780123" cy="1383131"/>
          </a:xfrm>
          <a:prstGeom prst="rect">
            <a:avLst/>
          </a:prstGeom>
        </p:spPr>
      </p:pic>
      <p:pic>
        <p:nvPicPr>
          <p:cNvPr id="19" name="Picture 18" descr="A close-up of a white sphere&#10;&#10;Description automatically generated">
            <a:extLst>
              <a:ext uri="{FF2B5EF4-FFF2-40B4-BE49-F238E27FC236}">
                <a16:creationId xmlns:a16="http://schemas.microsoft.com/office/drawing/2014/main" id="{2FC7BA41-F3E6-7BBA-8D0D-E54AC46FEA01}"/>
              </a:ext>
            </a:extLst>
          </p:cNvPr>
          <p:cNvPicPr>
            <a:picLocks noChangeAspect="1"/>
          </p:cNvPicPr>
          <p:nvPr/>
        </p:nvPicPr>
        <p:blipFill rotWithShape="1">
          <a:blip r:embed="rId7">
            <a:extLst>
              <a:ext uri="{28A0092B-C50C-407E-A947-70E740481C1C}">
                <a14:useLocalDpi xmlns:a14="http://schemas.microsoft.com/office/drawing/2010/main" val="0"/>
              </a:ext>
            </a:extLst>
          </a:blip>
          <a:srcRect l="50569" t="7636" r="8293" b="16587"/>
          <a:stretch/>
        </p:blipFill>
        <p:spPr>
          <a:xfrm>
            <a:off x="2711276" y="2155076"/>
            <a:ext cx="1780124" cy="1348761"/>
          </a:xfrm>
          <a:prstGeom prst="rect">
            <a:avLst/>
          </a:prstGeom>
        </p:spPr>
      </p:pic>
      <p:pic>
        <p:nvPicPr>
          <p:cNvPr id="21" name="Picture 20" descr="A close-up of a white sphere&#10;&#10;Description automatically generated">
            <a:extLst>
              <a:ext uri="{FF2B5EF4-FFF2-40B4-BE49-F238E27FC236}">
                <a16:creationId xmlns:a16="http://schemas.microsoft.com/office/drawing/2014/main" id="{62874745-D86C-D6D1-D86E-558840E373CF}"/>
              </a:ext>
            </a:extLst>
          </p:cNvPr>
          <p:cNvPicPr>
            <a:picLocks noChangeAspect="1"/>
          </p:cNvPicPr>
          <p:nvPr/>
        </p:nvPicPr>
        <p:blipFill rotWithShape="1">
          <a:blip r:embed="rId8">
            <a:extLst>
              <a:ext uri="{28A0092B-C50C-407E-A947-70E740481C1C}">
                <a14:useLocalDpi xmlns:a14="http://schemas.microsoft.com/office/drawing/2010/main" val="0"/>
              </a:ext>
            </a:extLst>
          </a:blip>
          <a:srcRect l="50659" t="7671" r="8428" b="17364"/>
          <a:stretch/>
        </p:blipFill>
        <p:spPr>
          <a:xfrm>
            <a:off x="2711275" y="3503837"/>
            <a:ext cx="1780123" cy="1361699"/>
          </a:xfrm>
          <a:prstGeom prst="rect">
            <a:avLst/>
          </a:prstGeom>
        </p:spPr>
      </p:pic>
      <p:pic>
        <p:nvPicPr>
          <p:cNvPr id="23" name="Picture 22" descr="Close-up of a white sphere&#10;&#10;Description automatically generated">
            <a:extLst>
              <a:ext uri="{FF2B5EF4-FFF2-40B4-BE49-F238E27FC236}">
                <a16:creationId xmlns:a16="http://schemas.microsoft.com/office/drawing/2014/main" id="{58EF297B-3EF5-61AB-AE28-5591B6E93D35}"/>
              </a:ext>
            </a:extLst>
          </p:cNvPr>
          <p:cNvPicPr>
            <a:picLocks noChangeAspect="1"/>
          </p:cNvPicPr>
          <p:nvPr/>
        </p:nvPicPr>
        <p:blipFill rotWithShape="1">
          <a:blip r:embed="rId9">
            <a:extLst>
              <a:ext uri="{28A0092B-C50C-407E-A947-70E740481C1C}">
                <a14:useLocalDpi xmlns:a14="http://schemas.microsoft.com/office/drawing/2010/main" val="0"/>
              </a:ext>
            </a:extLst>
          </a:blip>
          <a:srcRect l="51063" t="8026" r="8743" b="17603"/>
          <a:stretch/>
        </p:blipFill>
        <p:spPr>
          <a:xfrm>
            <a:off x="2711273" y="4865537"/>
            <a:ext cx="1780123" cy="1354218"/>
          </a:xfrm>
          <a:prstGeom prst="rect">
            <a:avLst/>
          </a:prstGeom>
        </p:spPr>
      </p:pic>
      <p:pic>
        <p:nvPicPr>
          <p:cNvPr id="25" name="Picture 24" descr="A close-up of a white sphere&#10;&#10;Description automatically generated">
            <a:extLst>
              <a:ext uri="{FF2B5EF4-FFF2-40B4-BE49-F238E27FC236}">
                <a16:creationId xmlns:a16="http://schemas.microsoft.com/office/drawing/2014/main" id="{29AEE114-EA56-2606-AEEE-33025A381848}"/>
              </a:ext>
            </a:extLst>
          </p:cNvPr>
          <p:cNvPicPr>
            <a:picLocks noChangeAspect="1"/>
          </p:cNvPicPr>
          <p:nvPr/>
        </p:nvPicPr>
        <p:blipFill rotWithShape="1">
          <a:blip r:embed="rId10">
            <a:extLst>
              <a:ext uri="{28A0092B-C50C-407E-A947-70E740481C1C}">
                <a14:useLocalDpi xmlns:a14="http://schemas.microsoft.com/office/drawing/2010/main" val="0"/>
              </a:ext>
            </a:extLst>
          </a:blip>
          <a:srcRect l="49075" t="5616" r="7861" b="16465"/>
          <a:stretch/>
        </p:blipFill>
        <p:spPr>
          <a:xfrm>
            <a:off x="4491396" y="774674"/>
            <a:ext cx="1780123" cy="1377673"/>
          </a:xfrm>
          <a:prstGeom prst="rect">
            <a:avLst/>
          </a:prstGeom>
        </p:spPr>
      </p:pic>
      <p:pic>
        <p:nvPicPr>
          <p:cNvPr id="27" name="Picture 26" descr="A close-up of a white sphere&#10;&#10;Description automatically generated">
            <a:extLst>
              <a:ext uri="{FF2B5EF4-FFF2-40B4-BE49-F238E27FC236}">
                <a16:creationId xmlns:a16="http://schemas.microsoft.com/office/drawing/2014/main" id="{66E7F35B-0E65-0464-2297-4170CB3171C0}"/>
              </a:ext>
            </a:extLst>
          </p:cNvPr>
          <p:cNvPicPr>
            <a:picLocks noChangeAspect="1"/>
          </p:cNvPicPr>
          <p:nvPr/>
        </p:nvPicPr>
        <p:blipFill rotWithShape="1">
          <a:blip r:embed="rId11">
            <a:extLst>
              <a:ext uri="{28A0092B-C50C-407E-A947-70E740481C1C}">
                <a14:useLocalDpi xmlns:a14="http://schemas.microsoft.com/office/drawing/2010/main" val="0"/>
              </a:ext>
            </a:extLst>
          </a:blip>
          <a:srcRect l="50527" t="6673" r="8158" b="17015"/>
          <a:stretch/>
        </p:blipFill>
        <p:spPr>
          <a:xfrm>
            <a:off x="4491396" y="2142841"/>
            <a:ext cx="1780121" cy="1377766"/>
          </a:xfrm>
          <a:prstGeom prst="rect">
            <a:avLst/>
          </a:prstGeom>
        </p:spPr>
      </p:pic>
      <p:pic>
        <p:nvPicPr>
          <p:cNvPr id="29" name="Picture 28" descr="Close-up of a human eye&#10;&#10;Description automatically generated">
            <a:extLst>
              <a:ext uri="{FF2B5EF4-FFF2-40B4-BE49-F238E27FC236}">
                <a16:creationId xmlns:a16="http://schemas.microsoft.com/office/drawing/2014/main" id="{2803ECC2-DA7C-377D-EDCE-31062DB1DCC2}"/>
              </a:ext>
            </a:extLst>
          </p:cNvPr>
          <p:cNvPicPr>
            <a:picLocks noChangeAspect="1"/>
          </p:cNvPicPr>
          <p:nvPr/>
        </p:nvPicPr>
        <p:blipFill rotWithShape="1">
          <a:blip r:embed="rId12">
            <a:extLst>
              <a:ext uri="{28A0092B-C50C-407E-A947-70E740481C1C}">
                <a14:useLocalDpi xmlns:a14="http://schemas.microsoft.com/office/drawing/2010/main" val="0"/>
              </a:ext>
            </a:extLst>
          </a:blip>
          <a:srcRect l="50883" t="7671" r="8383" b="16292"/>
          <a:stretch/>
        </p:blipFill>
        <p:spPr>
          <a:xfrm>
            <a:off x="4491396" y="3503838"/>
            <a:ext cx="1784836" cy="1346032"/>
          </a:xfrm>
          <a:prstGeom prst="rect">
            <a:avLst/>
          </a:prstGeom>
        </p:spPr>
      </p:pic>
      <p:pic>
        <p:nvPicPr>
          <p:cNvPr id="31" name="Picture 30" descr="A close-up of a white sphere&#10;&#10;Description automatically generated">
            <a:extLst>
              <a:ext uri="{FF2B5EF4-FFF2-40B4-BE49-F238E27FC236}">
                <a16:creationId xmlns:a16="http://schemas.microsoft.com/office/drawing/2014/main" id="{3F2744DC-9ADB-46E5-0BC5-6760814B137C}"/>
              </a:ext>
            </a:extLst>
          </p:cNvPr>
          <p:cNvPicPr>
            <a:picLocks noChangeAspect="1"/>
          </p:cNvPicPr>
          <p:nvPr/>
        </p:nvPicPr>
        <p:blipFill rotWithShape="1">
          <a:blip r:embed="rId13">
            <a:extLst>
              <a:ext uri="{28A0092B-C50C-407E-A947-70E740481C1C}">
                <a14:useLocalDpi xmlns:a14="http://schemas.microsoft.com/office/drawing/2010/main" val="0"/>
              </a:ext>
            </a:extLst>
          </a:blip>
          <a:srcRect l="50973" t="7920" r="8743" b="18032"/>
          <a:stretch/>
        </p:blipFill>
        <p:spPr>
          <a:xfrm>
            <a:off x="4491395" y="4846463"/>
            <a:ext cx="1780120" cy="1373292"/>
          </a:xfrm>
          <a:prstGeom prst="rect">
            <a:avLst/>
          </a:prstGeom>
        </p:spPr>
      </p:pic>
      <p:pic>
        <p:nvPicPr>
          <p:cNvPr id="35" name="Picture 34" descr="A close-up of a white sphere&#10;&#10;Description automatically generated">
            <a:extLst>
              <a:ext uri="{FF2B5EF4-FFF2-40B4-BE49-F238E27FC236}">
                <a16:creationId xmlns:a16="http://schemas.microsoft.com/office/drawing/2014/main" id="{91A19EBE-D2D4-9913-0E55-2C536765F180}"/>
              </a:ext>
            </a:extLst>
          </p:cNvPr>
          <p:cNvPicPr>
            <a:picLocks noChangeAspect="1"/>
          </p:cNvPicPr>
          <p:nvPr/>
        </p:nvPicPr>
        <p:blipFill rotWithShape="1">
          <a:blip r:embed="rId14">
            <a:extLst>
              <a:ext uri="{28A0092B-C50C-407E-A947-70E740481C1C}">
                <a14:useLocalDpi xmlns:a14="http://schemas.microsoft.com/office/drawing/2010/main" val="0"/>
              </a:ext>
            </a:extLst>
          </a:blip>
          <a:srcRect l="50527" t="6887" r="8114" b="16480"/>
          <a:stretch/>
        </p:blipFill>
        <p:spPr>
          <a:xfrm>
            <a:off x="6271515" y="2155076"/>
            <a:ext cx="1780121" cy="1358268"/>
          </a:xfrm>
          <a:prstGeom prst="rect">
            <a:avLst/>
          </a:prstGeom>
        </p:spPr>
      </p:pic>
      <p:pic>
        <p:nvPicPr>
          <p:cNvPr id="37" name="Picture 36" descr="Close-up of a white sphere&#10;&#10;Description automatically generated">
            <a:extLst>
              <a:ext uri="{FF2B5EF4-FFF2-40B4-BE49-F238E27FC236}">
                <a16:creationId xmlns:a16="http://schemas.microsoft.com/office/drawing/2014/main" id="{93D71D66-C238-FF4E-28A9-B8843AA686BF}"/>
              </a:ext>
            </a:extLst>
          </p:cNvPr>
          <p:cNvPicPr>
            <a:picLocks noChangeAspect="1"/>
          </p:cNvPicPr>
          <p:nvPr/>
        </p:nvPicPr>
        <p:blipFill rotWithShape="1">
          <a:blip r:embed="rId15">
            <a:extLst>
              <a:ext uri="{28A0092B-C50C-407E-A947-70E740481C1C}">
                <a14:useLocalDpi xmlns:a14="http://schemas.microsoft.com/office/drawing/2010/main" val="0"/>
              </a:ext>
            </a:extLst>
          </a:blip>
          <a:srcRect l="50527" t="7029" r="8159" b="16506"/>
          <a:stretch/>
        </p:blipFill>
        <p:spPr>
          <a:xfrm>
            <a:off x="6271515" y="3513344"/>
            <a:ext cx="1780113" cy="1325855"/>
          </a:xfrm>
          <a:prstGeom prst="rect">
            <a:avLst/>
          </a:prstGeom>
        </p:spPr>
      </p:pic>
      <p:pic>
        <p:nvPicPr>
          <p:cNvPr id="41" name="Picture 40" descr="A close-up of a white sphere&#10;&#10;Description automatically generated">
            <a:extLst>
              <a:ext uri="{FF2B5EF4-FFF2-40B4-BE49-F238E27FC236}">
                <a16:creationId xmlns:a16="http://schemas.microsoft.com/office/drawing/2014/main" id="{BADC722D-3C4E-A0BB-EAA1-8E1F9C6A4768}"/>
              </a:ext>
            </a:extLst>
          </p:cNvPr>
          <p:cNvPicPr>
            <a:picLocks noChangeAspect="1"/>
          </p:cNvPicPr>
          <p:nvPr/>
        </p:nvPicPr>
        <p:blipFill rotWithShape="1">
          <a:blip r:embed="rId16">
            <a:extLst>
              <a:ext uri="{28A0092B-C50C-407E-A947-70E740481C1C}">
                <a14:useLocalDpi xmlns:a14="http://schemas.microsoft.com/office/drawing/2010/main" val="0"/>
              </a:ext>
            </a:extLst>
          </a:blip>
          <a:srcRect l="50883" t="7492" r="8473" b="17175"/>
          <a:stretch/>
        </p:blipFill>
        <p:spPr>
          <a:xfrm>
            <a:off x="6271515" y="4839199"/>
            <a:ext cx="1780115" cy="1380555"/>
          </a:xfrm>
          <a:prstGeom prst="rect">
            <a:avLst/>
          </a:prstGeom>
        </p:spPr>
      </p:pic>
      <p:pic>
        <p:nvPicPr>
          <p:cNvPr id="43" name="Picture 42" descr="A close-up of a white sphere&#10;&#10;Description automatically generated">
            <a:extLst>
              <a:ext uri="{FF2B5EF4-FFF2-40B4-BE49-F238E27FC236}">
                <a16:creationId xmlns:a16="http://schemas.microsoft.com/office/drawing/2014/main" id="{9E4A40E0-EF68-0E8E-6224-0B69B5CF26D0}"/>
              </a:ext>
            </a:extLst>
          </p:cNvPr>
          <p:cNvPicPr>
            <a:picLocks noChangeAspect="1"/>
          </p:cNvPicPr>
          <p:nvPr/>
        </p:nvPicPr>
        <p:blipFill rotWithShape="1">
          <a:blip r:embed="rId17">
            <a:extLst>
              <a:ext uri="{28A0092B-C50C-407E-A947-70E740481C1C}">
                <a14:useLocalDpi xmlns:a14="http://schemas.microsoft.com/office/drawing/2010/main" val="0"/>
              </a:ext>
            </a:extLst>
          </a:blip>
          <a:srcRect l="50527" t="6351" r="7889" b="16265"/>
          <a:stretch/>
        </p:blipFill>
        <p:spPr>
          <a:xfrm>
            <a:off x="8051629" y="2152347"/>
            <a:ext cx="1729257" cy="1348400"/>
          </a:xfrm>
          <a:prstGeom prst="rect">
            <a:avLst/>
          </a:prstGeom>
        </p:spPr>
      </p:pic>
      <p:pic>
        <p:nvPicPr>
          <p:cNvPr id="45" name="Picture 44" descr="A close-up of a white sphere&#10;&#10;Description automatically generated">
            <a:extLst>
              <a:ext uri="{FF2B5EF4-FFF2-40B4-BE49-F238E27FC236}">
                <a16:creationId xmlns:a16="http://schemas.microsoft.com/office/drawing/2014/main" id="{CCD17E9A-340B-B7A6-BE2E-50D1441AE938}"/>
              </a:ext>
            </a:extLst>
          </p:cNvPr>
          <p:cNvPicPr>
            <a:picLocks noChangeAspect="1"/>
          </p:cNvPicPr>
          <p:nvPr/>
        </p:nvPicPr>
        <p:blipFill rotWithShape="1">
          <a:blip r:embed="rId18">
            <a:extLst>
              <a:ext uri="{28A0092B-C50C-407E-A947-70E740481C1C}">
                <a14:useLocalDpi xmlns:a14="http://schemas.microsoft.com/office/drawing/2010/main" val="0"/>
              </a:ext>
            </a:extLst>
          </a:blip>
          <a:srcRect l="50527" t="7137" r="8294" b="16613"/>
          <a:stretch/>
        </p:blipFill>
        <p:spPr>
          <a:xfrm>
            <a:off x="8051629" y="3500748"/>
            <a:ext cx="1729257" cy="1342778"/>
          </a:xfrm>
          <a:prstGeom prst="rect">
            <a:avLst/>
          </a:prstGeom>
        </p:spPr>
      </p:pic>
      <p:pic>
        <p:nvPicPr>
          <p:cNvPr id="47" name="Picture 46" descr="A close-up of a white sphere&#10;&#10;Description automatically generated">
            <a:extLst>
              <a:ext uri="{FF2B5EF4-FFF2-40B4-BE49-F238E27FC236}">
                <a16:creationId xmlns:a16="http://schemas.microsoft.com/office/drawing/2014/main" id="{E77CC92B-8596-D52F-1F7D-F7E8CAE73007}"/>
              </a:ext>
            </a:extLst>
          </p:cNvPr>
          <p:cNvPicPr>
            <a:picLocks noChangeAspect="1"/>
          </p:cNvPicPr>
          <p:nvPr/>
        </p:nvPicPr>
        <p:blipFill rotWithShape="1">
          <a:blip r:embed="rId19">
            <a:extLst>
              <a:ext uri="{28A0092B-C50C-407E-A947-70E740481C1C}">
                <a14:useLocalDpi xmlns:a14="http://schemas.microsoft.com/office/drawing/2010/main" val="0"/>
              </a:ext>
            </a:extLst>
          </a:blip>
          <a:srcRect l="51004" t="7575" r="8787" b="16854"/>
          <a:stretch/>
        </p:blipFill>
        <p:spPr>
          <a:xfrm>
            <a:off x="8046911" y="4839197"/>
            <a:ext cx="1729257" cy="1380555"/>
          </a:xfrm>
          <a:prstGeom prst="rect">
            <a:avLst/>
          </a:prstGeom>
        </p:spPr>
      </p:pic>
      <p:pic>
        <p:nvPicPr>
          <p:cNvPr id="48" name="Picture 47" descr="A close-up of a white sphere&#10;&#10;Description automatically generated">
            <a:extLst>
              <a:ext uri="{FF2B5EF4-FFF2-40B4-BE49-F238E27FC236}">
                <a16:creationId xmlns:a16="http://schemas.microsoft.com/office/drawing/2014/main" id="{7697473E-B18A-BE7A-3465-67B5DB1714B8}"/>
              </a:ext>
            </a:extLst>
          </p:cNvPr>
          <p:cNvPicPr>
            <a:picLocks noChangeAspect="1"/>
          </p:cNvPicPr>
          <p:nvPr/>
        </p:nvPicPr>
        <p:blipFill rotWithShape="1">
          <a:blip r:embed="rId10">
            <a:extLst>
              <a:ext uri="{28A0092B-C50C-407E-A947-70E740481C1C}">
                <a14:useLocalDpi xmlns:a14="http://schemas.microsoft.com/office/drawing/2010/main" val="0"/>
              </a:ext>
            </a:extLst>
          </a:blip>
          <a:srcRect l="49075" t="5616" r="7861" b="16465"/>
          <a:stretch/>
        </p:blipFill>
        <p:spPr>
          <a:xfrm>
            <a:off x="6266788" y="771793"/>
            <a:ext cx="3509380" cy="1402896"/>
          </a:xfrm>
          <a:prstGeom prst="rect">
            <a:avLst/>
          </a:prstGeom>
        </p:spPr>
      </p:pic>
    </p:spTree>
    <p:extLst>
      <p:ext uri="{BB962C8B-B14F-4D97-AF65-F5344CB8AC3E}">
        <p14:creationId xmlns:p14="http://schemas.microsoft.com/office/powerpoint/2010/main" val="766813930"/>
      </p:ext>
    </p:extLst>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872</TotalTime>
  <Words>1108</Words>
  <Application>Microsoft Office PowerPoint</Application>
  <PresentationFormat>Widescreen</PresentationFormat>
  <Paragraphs>92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Arial</vt:lpstr>
      <vt:lpstr>Trebuchet MS</vt:lpstr>
      <vt:lpstr>Wingdings 3</vt:lpstr>
      <vt:lpstr>Facet</vt:lpstr>
      <vt:lpstr>ECEN 5283 Project 2: Camera Calibration</vt:lpstr>
      <vt:lpstr>Objective</vt:lpstr>
      <vt:lpstr>Technical Background </vt:lpstr>
      <vt:lpstr>Technical Background</vt:lpstr>
      <vt:lpstr>Technical Background – Canny continued</vt:lpstr>
      <vt:lpstr>Technical Background – Matched Filter</vt:lpstr>
      <vt:lpstr>Experimental Results</vt:lpstr>
      <vt:lpstr>General process</vt:lpstr>
      <vt:lpstr>PowerPoint Presentation</vt:lpstr>
      <vt:lpstr>Observations</vt:lpstr>
      <vt:lpstr>Altering Number of Filters</vt:lpstr>
      <vt:lpstr>Length Filtering Retina 1</vt:lpstr>
      <vt:lpstr>Retina 1 Final Results</vt:lpstr>
      <vt:lpstr>Retina 1 Final Results</vt:lpstr>
      <vt:lpstr>Discussion and Conclusion</vt:lpstr>
      <vt:lpstr>Appendix – Code – Main file</vt:lpstr>
      <vt:lpstr>Appendix – Code – Matched Filter</vt:lpstr>
      <vt:lpstr>Appendix – Code – Matched Filter</vt:lpstr>
      <vt:lpstr>Appendix – Code – Matched Filter</vt:lpstr>
      <vt:lpstr>Appendix – Code – Length Filtering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5283 Project 1: Camera Calibration</dc:title>
  <dc:creator>Xander Rose</dc:creator>
  <cp:lastModifiedBy>Xander Rose</cp:lastModifiedBy>
  <cp:revision>44</cp:revision>
  <dcterms:created xsi:type="dcterms:W3CDTF">2024-02-18T01:18:20Z</dcterms:created>
  <dcterms:modified xsi:type="dcterms:W3CDTF">2024-03-01T00:59:52Z</dcterms:modified>
</cp:coreProperties>
</file>